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4"/>
  </p:sldMasterIdLst>
  <p:notesMasterIdLst>
    <p:notesMasterId r:id="rId25"/>
  </p:notesMasterIdLst>
  <p:sldIdLst>
    <p:sldId id="348" r:id="rId5"/>
    <p:sldId id="307" r:id="rId6"/>
    <p:sldId id="376" r:id="rId7"/>
    <p:sldId id="301" r:id="rId8"/>
    <p:sldId id="355" r:id="rId9"/>
    <p:sldId id="320" r:id="rId10"/>
    <p:sldId id="309" r:id="rId11"/>
    <p:sldId id="321" r:id="rId12"/>
    <p:sldId id="264" r:id="rId13"/>
    <p:sldId id="294" r:id="rId14"/>
    <p:sldId id="381" r:id="rId15"/>
    <p:sldId id="382" r:id="rId16"/>
    <p:sldId id="383" r:id="rId17"/>
    <p:sldId id="384" r:id="rId18"/>
    <p:sldId id="385" r:id="rId19"/>
    <p:sldId id="357" r:id="rId20"/>
    <p:sldId id="318" r:id="rId21"/>
    <p:sldId id="322" r:id="rId22"/>
    <p:sldId id="319" r:id="rId23"/>
    <p:sldId id="3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F9F9F8"/>
    <a:srgbClr val="FBFAF9"/>
    <a:srgbClr val="EDEFF2"/>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12780F-9F9E-534F-9892-C7150A7B67F0}" v="52" dt="2025-02-11T14:45:14.7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705" autoAdjust="0"/>
    <p:restoredTop sz="71233" autoAdjust="0"/>
  </p:normalViewPr>
  <p:slideViewPr>
    <p:cSldViewPr snapToGrid="0">
      <p:cViewPr varScale="1">
        <p:scale>
          <a:sx n="84" d="100"/>
          <a:sy n="84" d="100"/>
        </p:scale>
        <p:origin x="14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11/02/2025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effectLst/>
                <a:latin typeface="+mn-lt"/>
                <a:ea typeface="+mn-ea"/>
                <a:cs typeface="+mn-cs"/>
              </a:rPr>
              <a:t>Purpose: </a:t>
            </a:r>
            <a:r>
              <a:rPr lang="en-GB" sz="1200" i="0" kern="1200" dirty="0">
                <a:effectLst/>
                <a:latin typeface="+mn-lt"/>
                <a:ea typeface="+mn-ea"/>
                <a:cs typeface="+mn-cs"/>
              </a:rPr>
              <a:t>to assess learning from before the lesson and</a:t>
            </a:r>
            <a:r>
              <a:rPr lang="en-GB" sz="1200" i="0" kern="1200" baseline="0" dirty="0">
                <a:effectLst/>
                <a:latin typeface="+mn-lt"/>
                <a:ea typeface="+mn-ea"/>
                <a:cs typeface="+mn-cs"/>
              </a:rPr>
              <a:t> interleave prior 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solidFill>
                <a:srgbClr val="7030A0"/>
              </a:solidFill>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7030A0"/>
                </a:solidFill>
                <a:latin typeface="Century Gothic" panose="020B0502020202020204" pitchFamily="34" charset="0"/>
              </a:rPr>
              <a:t>Foundation: </a:t>
            </a:r>
            <a:r>
              <a:rPr lang="en-GB" sz="1200" dirty="0">
                <a:latin typeface="Century Gothic" panose="020B0502020202020204" pitchFamily="34" charset="0"/>
              </a:rPr>
              <a:t>Which of the items of equipment could possibly be used to measure volume of a liquid?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7030A0"/>
                </a:solidFill>
                <a:latin typeface="Century Gothic" panose="020B0502020202020204" pitchFamily="34" charset="0"/>
              </a:rPr>
              <a:t>Stretch: </a:t>
            </a:r>
            <a:r>
              <a:rPr lang="en-GB" sz="1200" dirty="0">
                <a:solidFill>
                  <a:srgbClr val="7030A0"/>
                </a:solidFill>
                <a:latin typeface="Century Gothic" panose="020B0502020202020204" pitchFamily="34" charset="0"/>
              </a:rPr>
              <a:t>Which of those do you think would give the most precise measurement?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7030A0"/>
              </a:solidFill>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rPr>
              <a:t>Answers: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rPr>
              <a:t>Foundation: </a:t>
            </a:r>
            <a:r>
              <a:rPr lang="en-GB" sz="1200" i="0" kern="1200" baseline="0" dirty="0">
                <a:effectLst/>
                <a:latin typeface="+mn-lt"/>
                <a:ea typeface="+mn-ea"/>
                <a:cs typeface="+mn-cs"/>
              </a:rPr>
              <a:t>2, 4, 6 </a:t>
            </a:r>
            <a:endParaRPr lang="en-GB" sz="1200" i="0" kern="1200" baseline="0" dirty="0">
              <a:effectLst/>
              <a:latin typeface="+mn-lt"/>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sym typeface="Wingdings" panose="05000000000000000000" pitchFamily="2" charset="2"/>
              </a:rPr>
              <a:t>Stretch:</a:t>
            </a:r>
            <a:r>
              <a:rPr lang="en-GB" sz="1200" i="0" kern="1200" baseline="0" dirty="0">
                <a:effectLst/>
                <a:latin typeface="+mn-lt"/>
                <a:ea typeface="+mn-ea"/>
                <a:cs typeface="+mn-cs"/>
                <a:sym typeface="Wingdings" panose="05000000000000000000" pitchFamily="2" charset="2"/>
              </a:rPr>
              <a:t> The graduated cylinder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dirty="0">
              <a:effectLst/>
              <a:latin typeface="+mn-lt"/>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kern="1200" baseline="0" dirty="0">
                <a:effectLst/>
                <a:latin typeface="+mn-lt"/>
                <a:ea typeface="+mn-ea"/>
                <a:cs typeface="+mn-cs"/>
              </a:rPr>
              <a:t>Note: Bunsen burner always has a capital ‘B’ as it was named after a person, Robert Bunsen.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25000" dirty="0">
              <a:effectLst/>
              <a:latin typeface="+mn-lt"/>
              <a:ea typeface="+mn-ea"/>
              <a:cs typeface="+mn-cs"/>
            </a:endParaRPr>
          </a:p>
        </p:txBody>
      </p:sp>
      <p:sp>
        <p:nvSpPr>
          <p:cNvPr id="4" name="Slide Number Placeholder 3"/>
          <p:cNvSpPr>
            <a:spLocks noGrp="1"/>
          </p:cNvSpPr>
          <p:nvPr>
            <p:ph type="sldNum" sz="quarter" idx="5"/>
          </p:nvPr>
        </p:nvSpPr>
        <p:spPr/>
        <p:txBody>
          <a:bodyPr/>
          <a:lstStyle/>
          <a:p>
            <a:fld id="{4B7F327E-D879-4193-B0D7-BEE89950DB5C}" type="slidenum">
              <a:rPr lang="en-GB" smtClean="0"/>
              <a:t>2</a:t>
            </a:fld>
            <a:endParaRPr lang="en-GB" dirty="0"/>
          </a:p>
        </p:txBody>
      </p:sp>
    </p:spTree>
    <p:extLst>
      <p:ext uri="{BB962C8B-B14F-4D97-AF65-F5344CB8AC3E}">
        <p14:creationId xmlns:p14="http://schemas.microsoft.com/office/powerpoint/2010/main" val="723594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Explanations</a:t>
            </a:r>
          </a:p>
          <a:p>
            <a:pPr marL="171450" indent="-171450">
              <a:buFontTx/>
              <a:buChar char="-"/>
            </a:pPr>
            <a:r>
              <a:rPr lang="en-GB" dirty="0"/>
              <a:t>1. Students often get confused between the names of the reactants and products so it's very important to stress what is being used and what is being produced.
2 Sieved is a common word used in everyday language and although filter paper and sieving do the same thing, at this stage students should realise that there is a technical difference.
3 This part of the answer is nuanced. Students have to be able to judge when there is a small amount of water present so that the heat of the evaporating dish can evaporate the rest of the water without driving out the water that is ‘trapped’ within the crystals. The water molecules that are trapped are referred to as ligands at A level but to explain this to year nine students it is better at this stage to use this word trapped. Excessive heat can remove the trapped water which then leads to the blue crystals becoming a white powder.</a:t>
            </a:r>
          </a:p>
        </p:txBody>
      </p:sp>
      <p:sp>
        <p:nvSpPr>
          <p:cNvPr id="4" name="Slide Number Placeholder 3"/>
          <p:cNvSpPr>
            <a:spLocks noGrp="1"/>
          </p:cNvSpPr>
          <p:nvPr>
            <p:ph type="sldNum" sz="quarter" idx="5"/>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759724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Explanations</a:t>
            </a:r>
          </a:p>
          <a:p>
            <a:r>
              <a:rPr lang="en-US" b="0" dirty="0"/>
              <a:t>1. You c</a:t>
            </a:r>
            <a:r>
              <a:rPr lang="en-GB" b="0" dirty="0" err="1"/>
              <a:t>annot</a:t>
            </a:r>
            <a:r>
              <a:rPr lang="en-GB" b="0" dirty="0"/>
              <a:t> ensure a colourless liquid like hydrochloric acid  has completely reacted unless you are using other tests like pH paper. It is therefore better to use a visible solid like copper oxide or any other oxide and add it until no more reacts with the acid. At this point you know that's all of the acid has reacted. This would then mean that there will be no acid present within your salt crystals.
 2. If you are using excess acid in this reaction then you will never have an excess of the metal oxide. It is therefore important to heat the acid enough so that it can react with the metal oxide. You then add small amounts of metal oxide until it no longer reacts.
3.. Due to limitations with time teachers will often leave the evaporating dish at the side of their rooms to evaporate naturally. Although this is technically correct, within the scientific methodology we should not be using such methods, it is important to stress with students that it is better to use the water bath method as seen in the previous lesson or heat it with a gentle flame of a Bunsen burner.
4. This is a logic mistake if you've already left your crystals to dry and they are dry why would you then need to pat them dry afterwards? Sometimes our students can right extra steps to a method that they have remembered rather than what they had thought through.</a:t>
            </a:r>
            <a:endParaRPr lang="en-US" b="0" dirty="0"/>
          </a:p>
        </p:txBody>
      </p:sp>
      <p:sp>
        <p:nvSpPr>
          <p:cNvPr id="4" name="Slide Number Placeholder 3"/>
          <p:cNvSpPr>
            <a:spLocks noGrp="1"/>
          </p:cNvSpPr>
          <p:nvPr>
            <p:ph type="sldNum" sz="quarter" idx="5"/>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3966110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Explanations</a:t>
            </a:r>
          </a:p>
          <a:p>
            <a:pPr marL="228600" indent="-228600">
              <a:buAutoNum type="arabicPeriod"/>
            </a:pPr>
            <a:r>
              <a:rPr lang="en-GB" b="0" dirty="0"/>
              <a:t>Using the word exactly infers that you are using it for measurement purposes rather than just simply adding a certain volume of sulphuric acid. A volume close to 20 cm</a:t>
            </a:r>
            <a:r>
              <a:rPr lang="en-GB" b="0" baseline="30000" dirty="0"/>
              <a:t>3</a:t>
            </a:r>
            <a:r>
              <a:rPr lang="en-GB" b="0" dirty="0"/>
              <a:t> is good enough for this practical.</a:t>
            </a:r>
          </a:p>
          <a:p>
            <a:pPr marL="228600" indent="-228600">
              <a:buAutoNum type="arabicPeriod"/>
            </a:pPr>
            <a:r>
              <a:rPr lang="en-GB" b="0" dirty="0"/>
              <a:t>Students will often add an excessive amount of copper oxide without judging whether it is in excess or not. This idea goes against green chemistry and leads to wastage. The correct method is to add small incremental amounts until you see the copper oxide not reacting.</a:t>
            </a:r>
          </a:p>
          <a:p>
            <a:pPr marL="228600" indent="-228600">
              <a:buAutoNum type="arabicPeriod"/>
            </a:pPr>
            <a:r>
              <a:rPr lang="en-GB" b="0" dirty="0"/>
              <a:t>You must always </a:t>
            </a:r>
            <a:r>
              <a:rPr lang="en-GB" b="0"/>
              <a:t>use filter </a:t>
            </a:r>
            <a:r>
              <a:rPr lang="en-GB" b="0" dirty="0"/>
              <a:t>paper, funnel and conical flask for filtration. The cone part of the conical flask acts as a support for the funnel and also stops it touching the solution at the bottom. A beaker would tilt the funnel and can lead to some of the copper oxide entering your filtered solution. </a:t>
            </a:r>
          </a:p>
          <a:p>
            <a:pPr marL="228600" indent="-228600">
              <a:buAutoNum type="arabicPeriod"/>
            </a:pPr>
            <a:r>
              <a:rPr lang="en-GB" b="0" dirty="0"/>
              <a:t>The yellow flame is a safety flame and is not as hot as a blue flame. Blue flame is always used to heat substances; however, you can control the heat over blue flame by twisting the chimney nozzle so long as it is not a yellow flame. The easier option is to use the gas tap itself Only a small amount of gas flows through the Bunsen burner.</a:t>
            </a:r>
          </a:p>
          <a:p>
            <a:pPr marL="228600" indent="-228600">
              <a:buAutoNum type="arabicPeriod"/>
            </a:pPr>
            <a:endParaRPr lang="en-US" b="0" dirty="0"/>
          </a:p>
        </p:txBody>
      </p:sp>
      <p:sp>
        <p:nvSpPr>
          <p:cNvPr id="4" name="Slide Number Placeholder 3"/>
          <p:cNvSpPr>
            <a:spLocks noGrp="1"/>
          </p:cNvSpPr>
          <p:nvPr>
            <p:ph type="sldNum" sz="quarter" idx="5"/>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737890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2786109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17</a:t>
            </a:fld>
            <a:endParaRPr lang="en-GB"/>
          </a:p>
        </p:txBody>
      </p:sp>
    </p:spTree>
    <p:extLst>
      <p:ext uri="{BB962C8B-B14F-4D97-AF65-F5344CB8AC3E}">
        <p14:creationId xmlns:p14="http://schemas.microsoft.com/office/powerpoint/2010/main" val="1819745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Stretch question </a:t>
            </a:r>
            <a:r>
              <a:rPr lang="en-US" dirty="0"/>
              <a:t>- </a:t>
            </a:r>
            <a:r>
              <a:rPr lang="en-GB" sz="1200" dirty="0">
                <a:effectLst/>
                <a:latin typeface="Century Gothic" panose="020B0502020202020204" pitchFamily="34" charset="0"/>
                <a:ea typeface="Calibri" panose="020F0502020204030204" pitchFamily="34" charset="0"/>
                <a:cs typeface="Arial" panose="020B0604020202020204" pitchFamily="34" charset="0"/>
              </a:rPr>
              <a:t>A different student made a copper sulphate solution with a concentration of 2.5 g/dm</a:t>
            </a:r>
            <a:r>
              <a:rPr lang="en-GB" sz="1200" baseline="30000" dirty="0">
                <a:effectLst/>
                <a:latin typeface="Century Gothic" panose="020B0502020202020204" pitchFamily="34" charset="0"/>
                <a:ea typeface="Calibri" panose="020F0502020204030204" pitchFamily="34" charset="0"/>
                <a:cs typeface="Arial" panose="020B0604020202020204" pitchFamily="34" charset="0"/>
              </a:rPr>
              <a:t>3</a:t>
            </a:r>
            <a:r>
              <a:rPr lang="en-GB" sz="1200" dirty="0">
                <a:effectLst/>
                <a:latin typeface="Century Gothic" panose="020B0502020202020204" pitchFamily="34" charset="0"/>
                <a:ea typeface="Calibri" panose="020F0502020204030204" pitchFamily="34" charset="0"/>
                <a:cs typeface="Arial" panose="020B0604020202020204" pitchFamily="34" charset="0"/>
              </a:rPr>
              <a:t>. The volume of acid reacted was 50 cm</a:t>
            </a:r>
            <a:r>
              <a:rPr lang="en-GB" sz="1200" baseline="30000" dirty="0">
                <a:effectLst/>
                <a:latin typeface="Century Gothic" panose="020B0502020202020204" pitchFamily="34" charset="0"/>
                <a:ea typeface="Calibri" panose="020F0502020204030204" pitchFamily="34" charset="0"/>
                <a:cs typeface="Arial" panose="020B0604020202020204" pitchFamily="34" charset="0"/>
              </a:rPr>
              <a:t>3</a:t>
            </a:r>
            <a:r>
              <a:rPr lang="en-GB" sz="1200" dirty="0">
                <a:effectLst/>
                <a:latin typeface="Century Gothic" panose="020B0502020202020204" pitchFamily="34" charset="0"/>
                <a:ea typeface="Calibri" panose="020F0502020204030204" pitchFamily="34" charset="0"/>
                <a:cs typeface="Arial" panose="020B0604020202020204" pitchFamily="34" charset="0"/>
              </a:rPr>
              <a:t>. What was the mass of copper oxide that reacted?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effectLst/>
                <a:latin typeface="Century Gothic" panose="020B0502020202020204" pitchFamily="34" charset="0"/>
                <a:ea typeface="Calibri" panose="020F0502020204030204" pitchFamily="34" charset="0"/>
                <a:cs typeface="Arial" panose="020B0604020202020204" pitchFamily="34" charset="0"/>
              </a:rPr>
              <a:t>Stretch answer</a:t>
            </a:r>
            <a:r>
              <a:rPr lang="en-GB" sz="1200" b="0" dirty="0">
                <a:effectLst/>
                <a:latin typeface="Century Gothic" panose="020B0502020202020204" pitchFamily="34" charset="0"/>
                <a:ea typeface="Calibri" panose="020F0502020204030204" pitchFamily="34" charset="0"/>
                <a:cs typeface="Arial" panose="020B0604020202020204" pitchFamily="34" charset="0"/>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b="1" dirty="0">
                <a:solidFill>
                  <a:srgbClr val="4472C4"/>
                </a:solidFill>
                <a:effectLst/>
                <a:latin typeface="Century Gothic" panose="020B0502020202020204" pitchFamily="34" charset="0"/>
                <a:ea typeface="Calibri" panose="020F0502020204030204" pitchFamily="34" charset="0"/>
                <a:cs typeface="Arial" panose="020B0604020202020204" pitchFamily="34" charset="0"/>
              </a:rPr>
              <a:t>Mass = concentration x volume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38430">
              <a:lnSpc>
                <a:spcPct val="115000"/>
              </a:lnSpc>
            </a:pPr>
            <a:r>
              <a:rPr lang="en-GB" sz="1800" b="1" dirty="0">
                <a:solidFill>
                  <a:srgbClr val="4472C4"/>
                </a:solidFill>
                <a:effectLst/>
                <a:latin typeface="Century Gothic" panose="020B0502020202020204" pitchFamily="34" charset="0"/>
                <a:ea typeface="Calibri" panose="020F0502020204030204" pitchFamily="34" charset="0"/>
                <a:cs typeface="Arial" panose="020B0604020202020204" pitchFamily="34" charset="0"/>
              </a:rPr>
              <a:t>= 2.5 x (50/1000)</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38430">
              <a:lnSpc>
                <a:spcPct val="115000"/>
              </a:lnSpc>
            </a:pPr>
            <a:r>
              <a:rPr lang="en-GB" sz="1800" b="1" dirty="0">
                <a:solidFill>
                  <a:srgbClr val="4472C4"/>
                </a:solidFill>
                <a:effectLst/>
                <a:latin typeface="Century Gothic" panose="020B0502020202020204" pitchFamily="34" charset="0"/>
                <a:ea typeface="Calibri" panose="020F0502020204030204" pitchFamily="34" charset="0"/>
                <a:cs typeface="Arial" panose="020B0604020202020204" pitchFamily="34" charset="0"/>
              </a:rPr>
              <a:t>= 2.5 x 0.05</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138430">
              <a:lnSpc>
                <a:spcPct val="115000"/>
              </a:lnSpc>
              <a:spcAft>
                <a:spcPts val="800"/>
              </a:spcAft>
            </a:pPr>
            <a:r>
              <a:rPr lang="en-GB" sz="1800" b="1" dirty="0">
                <a:solidFill>
                  <a:srgbClr val="4472C4"/>
                </a:solidFill>
                <a:effectLst/>
                <a:latin typeface="Century Gothic" panose="020B0502020202020204" pitchFamily="34" charset="0"/>
                <a:ea typeface="Calibri" panose="020F0502020204030204" pitchFamily="34" charset="0"/>
                <a:cs typeface="Arial" panose="020B0604020202020204" pitchFamily="34" charset="0"/>
              </a:rPr>
              <a:t>= 50 g</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dirty="0">
              <a:effectLst/>
              <a:latin typeface="Century Gothic" panose="020B050202020202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18</a:t>
            </a:fld>
            <a:endParaRPr lang="en-GB"/>
          </a:p>
        </p:txBody>
      </p:sp>
    </p:spTree>
    <p:extLst>
      <p:ext uri="{BB962C8B-B14F-4D97-AF65-F5344CB8AC3E}">
        <p14:creationId xmlns:p14="http://schemas.microsoft.com/office/powerpoint/2010/main" val="2227107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this suggests a gap in knowledge of the function of graduated cylinders. </a:t>
            </a:r>
            <a:r>
              <a:rPr lang="en-GB" i="1" dirty="0"/>
              <a:t>To fix-it, model for students how a volume of water can be accurately measured using a cylinder and then pour it into a beaker to show that you couldn’t possibly read off the volume in the beaker precisely. Then ask students to compare the accuracy of cylinders and beakers in measuring volumes of liquids.</a:t>
            </a:r>
          </a:p>
          <a:p>
            <a:pPr marL="0" marR="0" lvl="0" indent="0" algn="l" defTabSz="914400" rtl="0" eaLnBrk="1" fontAlgn="auto" latinLnBrk="0" hangingPunct="1">
              <a:lnSpc>
                <a:spcPct val="100000"/>
              </a:lnSpc>
              <a:spcBef>
                <a:spcPts val="0"/>
              </a:spcBef>
              <a:spcAft>
                <a:spcPts val="0"/>
              </a:spcAft>
              <a:buClr>
                <a:schemeClr val="dk1"/>
              </a:buClr>
              <a:buSzPts val="1200"/>
              <a:buFont typeface="+mj-lt"/>
              <a:buNone/>
              <a:tabLst/>
              <a:defRPr/>
            </a:pPr>
            <a:r>
              <a:rPr lang="en-GB" b="0" dirty="0"/>
              <a:t>If students answer C, this suggests a misconception that beakers allow you to measure volume accurately. </a:t>
            </a:r>
            <a:r>
              <a:rPr lang="en-GB" i="1" dirty="0"/>
              <a:t>To fix-it, show students the graduations of a cylinder and of a beaker and explain how you couldn’t possibly measure 6.6 mL using a beaker. Then ask students to describe the functions of beakers and cylinders.</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this suggests that they have incorrectly read the volume from the top of the water line. If students answer C, this suggest that they have incorrectly read the volume from the middle of the meniscus. </a:t>
            </a:r>
            <a:r>
              <a:rPr lang="en-GB" i="1" dirty="0"/>
              <a:t>To fix-it, reteach how to read off volume from the bottom of the meniscus when using a cylinder and then ask students to write a simple method for how to measure 6.6 mL precisely.</a:t>
            </a:r>
            <a:endParaRPr lang="en-GB" b="0" i="1"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B</a:t>
            </a:r>
          </a:p>
          <a:p>
            <a:pPr marL="0" marR="0" lvl="0" indent="0" algn="l" defTabSz="914400" rtl="0" eaLnBrk="1" fontAlgn="auto" latinLnBrk="0" hangingPunct="1">
              <a:lnSpc>
                <a:spcPct val="100000"/>
              </a:lnSpc>
              <a:spcBef>
                <a:spcPts val="0"/>
              </a:spcBef>
              <a:spcAft>
                <a:spcPts val="0"/>
              </a:spcAft>
              <a:buClr>
                <a:schemeClr val="dk1"/>
              </a:buClr>
              <a:buSzPts val="1200"/>
              <a:buFont typeface="+mj-lt"/>
              <a:buNone/>
              <a:tabLst/>
              <a:defRPr/>
            </a:pPr>
            <a:r>
              <a:rPr lang="en-GB" b="0" dirty="0"/>
              <a:t>If students answer A, this </a:t>
            </a:r>
            <a:r>
              <a:rPr lang="en-GB" dirty="0"/>
              <a:t>suggests a misconception that heating the acid is part of the crystallisation process. </a:t>
            </a:r>
            <a:r>
              <a:rPr lang="en-GB" i="1" dirty="0"/>
              <a:t>To fix-it, recap these two steps, explaining how the method links to both purposes. Then ask students to describe (a) how to speed up the neutralisation reaction (b) how to form salt crystals</a:t>
            </a:r>
          </a:p>
          <a:p>
            <a:pPr marL="0" marR="0" lvl="0" indent="0" algn="l" defTabSz="914400" rtl="0" eaLnBrk="1" fontAlgn="auto" latinLnBrk="0" hangingPunct="1">
              <a:lnSpc>
                <a:spcPct val="100000"/>
              </a:lnSpc>
              <a:spcBef>
                <a:spcPts val="0"/>
              </a:spcBef>
              <a:spcAft>
                <a:spcPts val="0"/>
              </a:spcAft>
              <a:buClr>
                <a:schemeClr val="dk1"/>
              </a:buClr>
              <a:buSzPts val="1200"/>
              <a:buFont typeface="+mj-lt"/>
              <a:buNone/>
              <a:tabLst/>
              <a:defRPr/>
            </a:pPr>
            <a:r>
              <a:rPr lang="en-GB" b="0" dirty="0"/>
              <a:t>If students answer C, this </a:t>
            </a:r>
            <a:r>
              <a:rPr lang="en-GB" dirty="0"/>
              <a:t>suggests the student does not understand the factors that influence the size of the crystals.. </a:t>
            </a:r>
            <a:r>
              <a:rPr lang="en-GB" i="1" dirty="0"/>
              <a:t>To fix-it, reteach how the time taken to crystallise affects the size of crystals and then ask students how you could make the largest salt crystals.</a:t>
            </a:r>
            <a:endParaRPr lang="en-GB" b="0" i="1" dirty="0"/>
          </a:p>
        </p:txBody>
      </p:sp>
      <p:sp>
        <p:nvSpPr>
          <p:cNvPr id="4" name="Slide Number Placeholder 3"/>
          <p:cNvSpPr>
            <a:spLocks noGrp="1"/>
          </p:cNvSpPr>
          <p:nvPr>
            <p:ph type="sldNum" sz="quarter" idx="10"/>
          </p:nvPr>
        </p:nvSpPr>
        <p:spPr/>
        <p:txBody>
          <a:bodyPr/>
          <a:lstStyle/>
          <a:p>
            <a:fld id="{4B7F327E-D879-4193-B0D7-BEE89950DB5C}" type="slidenum">
              <a:rPr lang="en-GB" smtClean="0"/>
              <a:t>19</a:t>
            </a:fld>
            <a:endParaRPr lang="en-GB"/>
          </a:p>
        </p:txBody>
      </p:sp>
    </p:spTree>
    <p:extLst>
      <p:ext uri="{BB962C8B-B14F-4D97-AF65-F5344CB8AC3E}">
        <p14:creationId xmlns:p14="http://schemas.microsoft.com/office/powerpoint/2010/main" val="3234912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lesson links to the big idea </a:t>
            </a:r>
            <a:r>
              <a:rPr lang="en-GB" b="1" dirty="0"/>
              <a:t>Reactions Rearrange Matter</a:t>
            </a:r>
            <a:r>
              <a:rPr lang="en-GB" dirty="0"/>
              <a:t>. In the previous lesson, students have learned the theory behind making soluble salts. In this lesson, students will learn about the steps in the method for making soluble salts, bringing together skills learned previously, such as writing a risk assessment and filtration.</a:t>
            </a:r>
          </a:p>
          <a:p>
            <a:endParaRPr lang="en-GB" dirty="0"/>
          </a:p>
          <a:p>
            <a:r>
              <a:rPr lang="en-GB" b="1" dirty="0"/>
              <a:t>Suggested hook:</a:t>
            </a:r>
          </a:p>
          <a:p>
            <a:r>
              <a:rPr lang="en-GB" b="0" dirty="0"/>
              <a:t>Set up a simple demo of filtration (perhaps use sand and salt-water) or show students a diagram, to remind them of the setup and purpose of filtration. Ask students to explain why sand stays in the filter paper but the salt particles can pass through into the filtrate/conical flask. </a:t>
            </a:r>
            <a:r>
              <a:rPr lang="en-GB" b="1" i="1" dirty="0"/>
              <a:t>Salt particles are in solution and are small enough to fit through the tiny holes in the filter paper.</a:t>
            </a:r>
            <a:endParaRPr lang="en-GB" b="0" dirty="0"/>
          </a:p>
          <a:p>
            <a:endParaRPr lang="en-GB" dirty="0"/>
          </a:p>
          <a:p>
            <a:endParaRPr lang="en-GB" b="0" dirty="0"/>
          </a:p>
          <a:p>
            <a:endParaRPr lang="en-GB"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4</a:t>
            </a:fld>
            <a:endParaRPr lang="en-GB" dirty="0"/>
          </a:p>
        </p:txBody>
      </p:sp>
    </p:spTree>
    <p:extLst>
      <p:ext uri="{BB962C8B-B14F-4D97-AF65-F5344CB8AC3E}">
        <p14:creationId xmlns:p14="http://schemas.microsoft.com/office/powerpoint/2010/main" val="634879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dirty="0"/>
              <a:t>Purpose: </a:t>
            </a:r>
            <a:r>
              <a:rPr lang="en-GB" dirty="0"/>
              <a:t>to spend time on any gaps identified in previous learning from exit ticket feedback.</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lang="en-GB" b="0" dirty="0"/>
          </a:p>
          <a:p>
            <a:pPr marL="0" marR="0" lvl="0" indent="0" algn="l" rtl="0">
              <a:lnSpc>
                <a:spcPct val="100000"/>
              </a:lnSpc>
              <a:spcBef>
                <a:spcPts val="0"/>
              </a:spcBef>
              <a:spcAft>
                <a:spcPts val="0"/>
              </a:spcAft>
              <a:buClr>
                <a:schemeClr val="dk1"/>
              </a:buClr>
              <a:buSzPts val="1200"/>
              <a:buFont typeface="+mj-lt"/>
              <a:buNone/>
            </a:pPr>
            <a:r>
              <a:rPr lang="en-GB" b="1" i="0" dirty="0"/>
              <a:t>Q1.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or C this suggests a confusion between hazards and risks. </a:t>
            </a:r>
            <a:r>
              <a:rPr lang="en-GB" i="1" dirty="0"/>
              <a:t>To fix-it, recap the definitions of hazards and precautions and then ask students to sort the following into hazard and the linked precaution: broken glassware can cut, Bunsen flame can burn hair or skin, hot glassware can burn skin, irritants can irritate skin, be careful handling glass and keep it centre of the table, tie back hair and stand up and away from Bunsen flame, let glassware cool down before touching, ensure containers are kept away from the edge of the bench and be ready to wash skin under running water if in contact with irritants.</a:t>
            </a:r>
            <a:endParaRPr lang="en-GB" b="0" i="1" dirty="0"/>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this suggests a misconception that crystallisation ends up making a residue. </a:t>
            </a:r>
            <a:r>
              <a:rPr lang="en-GB" i="1" dirty="0"/>
              <a:t>To fix-it, reteach that crystallisation makes crystals. Then ask students to describe what happens during crystallisation and during filtration.</a:t>
            </a:r>
          </a:p>
          <a:p>
            <a:pPr marL="0" marR="0" lvl="0" indent="0" algn="l" defTabSz="914400" rtl="0" eaLnBrk="1" fontAlgn="auto" latinLnBrk="0" hangingPunct="1">
              <a:lnSpc>
                <a:spcPct val="100000"/>
              </a:lnSpc>
              <a:spcBef>
                <a:spcPts val="0"/>
              </a:spcBef>
              <a:spcAft>
                <a:spcPts val="0"/>
              </a:spcAft>
              <a:buClr>
                <a:schemeClr val="dk1"/>
              </a:buClr>
              <a:buSzPts val="1200"/>
              <a:buFont typeface="+mj-lt"/>
              <a:buNone/>
              <a:tabLst/>
              <a:defRPr/>
            </a:pPr>
            <a:r>
              <a:rPr lang="en-GB" b="0" dirty="0"/>
              <a:t>If students answer B, this suggests a misconception that evaporation ends up making a residue. </a:t>
            </a:r>
            <a:r>
              <a:rPr lang="en-GB" i="1" dirty="0"/>
              <a:t>To fix-it, reteach that evaporation means water has left the solution, leaving behind the solute/soluble salt. Then ask students to describe what happens during evaporation and during filtration.</a:t>
            </a:r>
            <a:endParaRPr lang="en-GB" b="0" i="1"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C</a:t>
            </a:r>
          </a:p>
          <a:p>
            <a:r>
              <a:rPr lang="en-GB" b="0" dirty="0"/>
              <a:t>If students answer A, </a:t>
            </a:r>
            <a:r>
              <a:rPr lang="en-US" dirty="0"/>
              <a:t>that students have confused the terms ‘strong’ and ‘concentrated’. This distinction was made initially when students studied acids and alkalis in C2.1 and should be revised here. </a:t>
            </a:r>
            <a:r>
              <a:rPr lang="en-US" i="1" dirty="0"/>
              <a:t>To fix-it, show students examples of strong and weak acids with reference to the pH scale. Then contrast this with a concentrated and dilute solution, using particle diagrams to illustrate what these terms mean.</a:t>
            </a:r>
          </a:p>
          <a:p>
            <a:r>
              <a:rPr lang="en-GB" b="0" dirty="0"/>
              <a:t>If students answer B, this suggests </a:t>
            </a:r>
            <a:r>
              <a:rPr lang="en-US" dirty="0"/>
              <a:t>a confusion of this step with the one where the Bunsen heats the acid in order to speed up the (rate of) reaction.</a:t>
            </a:r>
          </a:p>
          <a:p>
            <a:r>
              <a:rPr lang="en-US" i="1" dirty="0"/>
              <a:t>To fix-it, ask the students order the steps of the method when you present it to them in a random order. Then ask students to explain why each step is important.</a:t>
            </a:r>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GB" dirty="0"/>
              <a:t>Exposition type: Explanation</a:t>
            </a:r>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r>
              <a:rPr lang="en-GB" b="1" dirty="0"/>
              <a:t>Suggested teacher exposition:</a:t>
            </a:r>
          </a:p>
          <a:p>
            <a:r>
              <a:rPr lang="en-US" b="1" dirty="0"/>
              <a:t>Students should be given the crystals they prepared from the practical last lesson, and a magnifying glass to examine them closely.</a:t>
            </a:r>
          </a:p>
          <a:p>
            <a:r>
              <a:rPr lang="en-US" sz="1200" i="1" dirty="0">
                <a:latin typeface="Century Gothic" panose="020B0502020202020204" pitchFamily="34" charset="0"/>
              </a:rPr>
              <a:t>Do they look like the ones in this image?</a:t>
            </a:r>
          </a:p>
          <a:p>
            <a:r>
              <a:rPr lang="en-US" sz="1200" i="1" dirty="0">
                <a:latin typeface="Century Gothic" panose="020B0502020202020204" pitchFamily="34" charset="0"/>
              </a:rPr>
              <a:t>Are they smaller or larger than this image? </a:t>
            </a:r>
            <a:r>
              <a:rPr lang="en-US" sz="1200" b="1" i="1" dirty="0">
                <a:latin typeface="Century Gothic" panose="020B0502020202020204" pitchFamily="34" charset="0"/>
              </a:rPr>
              <a:t>Crystal size is affected by the speed at which they were formed.</a:t>
            </a:r>
            <a:endParaRPr lang="en-US" sz="1200" i="1" dirty="0">
              <a:latin typeface="Century Gothic" panose="020B0502020202020204" pitchFamily="34" charset="0"/>
            </a:endParaRPr>
          </a:p>
          <a:p>
            <a:r>
              <a:rPr lang="en-US" sz="1200" i="1" dirty="0">
                <a:latin typeface="Century Gothic" panose="020B0502020202020204" pitchFamily="34" charset="0"/>
              </a:rPr>
              <a:t>Are your crystals pure? Can you see anything else in the sample?</a:t>
            </a:r>
            <a:r>
              <a:rPr lang="en-US" sz="1200" b="0" i="1" dirty="0">
                <a:latin typeface="Century Gothic" panose="020B0502020202020204" pitchFamily="34" charset="0"/>
              </a:rPr>
              <a:t> </a:t>
            </a:r>
            <a:r>
              <a:rPr lang="en-US" b="1" i="1" dirty="0"/>
              <a:t>Pure crystals will be made of only the soluble salt you made and nothing else. So, if you see another colour, then the presence of this substance means that the crystals are impure. </a:t>
            </a:r>
          </a:p>
          <a:p>
            <a:pPr marL="171450" indent="-171450">
              <a:buFontTx/>
              <a:buChar char="-"/>
            </a:pPr>
            <a:r>
              <a:rPr lang="en-US" dirty="0"/>
              <a:t>The size of the crystals formed will depend on the time taken to form them. Larger crystals were formed slowly, so this might happen if the water evaporated over a few days. Smaller crystals form quickly, so this might happen if all the water evaporated quickly when a Bunsen burner was used to heat. This point about the large crystals forming slowly and the small crystals forming quickly links back to your knowledge of the rock cycle, where igneous rocks cool slowly inside the volcano (intrusive rocks) forming large crystals and when they cool quickly on the Earth’s surface (extrusive rocks), this results in small crystals.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i="1" dirty="0">
                <a:latin typeface="Century Gothic" panose="020B0502020202020204" pitchFamily="34" charset="0"/>
              </a:rPr>
              <a:t>What does it mean if the crystals aren’t clear blue, or if there’s some grey or black </a:t>
            </a:r>
            <a:r>
              <a:rPr lang="en-US" sz="1200" i="1" dirty="0" err="1">
                <a:latin typeface="Century Gothic" panose="020B0502020202020204" pitchFamily="34" charset="0"/>
              </a:rPr>
              <a:t>colouring</a:t>
            </a:r>
            <a:r>
              <a:rPr lang="en-US" sz="1200" i="1" dirty="0">
                <a:latin typeface="Century Gothic" panose="020B0502020202020204" pitchFamily="34" charset="0"/>
              </a:rPr>
              <a:t>? </a:t>
            </a:r>
            <a:r>
              <a:rPr lang="en-US" sz="1200" b="1" i="1" dirty="0">
                <a:solidFill>
                  <a:schemeClr val="accent1"/>
                </a:solidFill>
                <a:latin typeface="Century Gothic" panose="020B0502020202020204" pitchFamily="34" charset="0"/>
              </a:rPr>
              <a:t>The black copper oxide powder wasn’t all removed by filtration. Filtration needs to be improved. </a:t>
            </a:r>
            <a:r>
              <a:rPr lang="en-US" sz="1200" b="0" i="0" dirty="0">
                <a:solidFill>
                  <a:schemeClr val="accent1"/>
                </a:solidFill>
                <a:latin typeface="Century Gothic" panose="020B0502020202020204" pitchFamily="34" charset="0"/>
              </a:rPr>
              <a:t>We will now explore how this could be improved if we were to repeat this practical by evaluating the method we used.</a:t>
            </a:r>
            <a:endParaRPr lang="en-US" sz="1200" b="1" i="1" dirty="0">
              <a:solidFill>
                <a:schemeClr val="accent1"/>
              </a:solidFill>
              <a:latin typeface="Century Gothic" panose="020B0502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200" i="1" dirty="0">
              <a:latin typeface="Century Gothic" panose="020B0502020202020204" pitchFamily="34" charset="0"/>
            </a:endParaRPr>
          </a:p>
          <a:p>
            <a:pPr marL="0" indent="0">
              <a:buFontTx/>
              <a:buNone/>
            </a:pPr>
            <a:r>
              <a:rPr lang="en-US" dirty="0"/>
              <a:t>Image source</a:t>
            </a:r>
          </a:p>
          <a:p>
            <a:pPr marL="0" indent="0">
              <a:buFontTx/>
              <a:buNone/>
            </a:pPr>
            <a:r>
              <a:rPr lang="en-US" dirty="0"/>
              <a:t>https://</a:t>
            </a:r>
            <a:r>
              <a:rPr lang="en-US" dirty="0" err="1"/>
              <a:t>commons.wikimedia.org</a:t>
            </a:r>
            <a:r>
              <a:rPr lang="en-US" dirty="0"/>
              <a:t>/wiki/</a:t>
            </a:r>
            <a:r>
              <a:rPr lang="en-US" dirty="0" err="1"/>
              <a:t>File:Copper_Sulfate_Crystals.jpg</a:t>
            </a:r>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6</a:t>
            </a:fld>
            <a:endParaRPr lang="en-GB"/>
          </a:p>
        </p:txBody>
      </p:sp>
    </p:spTree>
    <p:extLst>
      <p:ext uri="{BB962C8B-B14F-4D97-AF65-F5344CB8AC3E}">
        <p14:creationId xmlns:p14="http://schemas.microsoft.com/office/powerpoint/2010/main" val="2634200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teacher exposition:</a:t>
            </a:r>
          </a:p>
          <a:p>
            <a:pPr marL="171450" indent="-171450">
              <a:buFontTx/>
              <a:buChar char="-"/>
            </a:pPr>
            <a:r>
              <a:rPr lang="en-US" b="0" dirty="0"/>
              <a:t>When we evaluate a method we need to think about the reason we carried out each step and whether it allowed us to get valid results. In step 1 of our method, </a:t>
            </a:r>
            <a:r>
              <a:rPr lang="en-US" b="1" dirty="0"/>
              <a:t>read step 1, </a:t>
            </a:r>
            <a:r>
              <a:rPr lang="en-US" b="0" dirty="0"/>
              <a:t>it stated that we didn’t need to be accurate with measuring volume. But…</a:t>
            </a:r>
          </a:p>
          <a:p>
            <a:pPr marL="171450" indent="-171450">
              <a:buFontTx/>
              <a:buChar char="-"/>
            </a:pPr>
            <a:r>
              <a:rPr lang="en-US" b="0" i="1" dirty="0"/>
              <a:t>what </a:t>
            </a:r>
            <a:r>
              <a:rPr lang="en-GB" b="0" i="1" dirty="0"/>
              <a:t>should we use to measure the volume of liquids if we do want to be very accurate? </a:t>
            </a:r>
          </a:p>
          <a:p>
            <a:pPr marL="171450" indent="-171450">
              <a:buFontTx/>
              <a:buChar char="-"/>
            </a:pPr>
            <a:r>
              <a:rPr lang="en-GB" b="1" i="1" dirty="0"/>
              <a:t>Graduated measuring cylinders are used to measure the volume of liquids accurately. Conical flasks and beakers show the approximate volume with large intervals. </a:t>
            </a:r>
            <a:r>
              <a:rPr lang="en-GB" b="1" i="0" dirty="0"/>
              <a:t>Model this with some equipment e.g. 200, 300, 400, 500 mL on a conical flask.</a:t>
            </a:r>
            <a:endParaRPr lang="en-US" b="1" i="1" dirty="0"/>
          </a:p>
          <a:p>
            <a:pPr marL="171450" indent="-171450">
              <a:buFontTx/>
              <a:buChar char="-"/>
            </a:pPr>
            <a:r>
              <a:rPr lang="en-US" b="0" i="0" dirty="0"/>
              <a:t>If we look up close at the graduations (the small lines in between the numbers of the scale) on a measuring cylinder we can see that these give us a specific volume. On this diagram there are 4 graduations between each ‘big’ line, so we can use this to read off the volume. A very important consideration when measuring volume is to look carefully, moving your eye to the top of the liquid, and observe where the bottom of the meniscus is – it is shown by the arrow here.</a:t>
            </a:r>
            <a:r>
              <a:rPr lang="en-US" b="1" i="0" dirty="0"/>
              <a:t> Demo this with a large cylinder.</a:t>
            </a:r>
            <a:r>
              <a:rPr lang="en-US" b="0" i="0" dirty="0"/>
              <a:t> This is where you use the graduations to read off the volume. The meniscus is this curved line that appears at the top of the liquid in the cylinder.</a:t>
            </a:r>
          </a:p>
          <a:p>
            <a:pPr marL="171450" indent="-171450">
              <a:buFontTx/>
              <a:buChar char="-"/>
            </a:pPr>
            <a:r>
              <a:rPr lang="en-US" b="0" i="0" dirty="0"/>
              <a:t>For this example the volume shown is 5.6 </a:t>
            </a:r>
            <a:r>
              <a:rPr lang="en-US" b="0" i="0" dirty="0" err="1"/>
              <a:t>mL.</a:t>
            </a:r>
            <a:r>
              <a:rPr lang="en-US" b="0" i="0" dirty="0"/>
              <a:t> We can see that the bottom of the meniscus touches the 3</a:t>
            </a:r>
            <a:r>
              <a:rPr lang="en-US" b="0" i="0" baseline="30000" dirty="0"/>
              <a:t>rd</a:t>
            </a:r>
            <a:r>
              <a:rPr lang="en-US" b="0" i="0" dirty="0"/>
              <a:t> graduation line above 5. If we treat this like a ruler, we know that this reads as 5.6.</a:t>
            </a:r>
          </a:p>
          <a:p>
            <a:pPr marL="171450" indent="-171450">
              <a:buFontTx/>
              <a:buChar char="-"/>
            </a:pPr>
            <a:endParaRPr lang="en-US" b="1" dirty="0"/>
          </a:p>
          <a:p>
            <a:r>
              <a:rPr lang="en-US" b="1" dirty="0"/>
              <a:t>Suggested activity:</a:t>
            </a:r>
          </a:p>
          <a:p>
            <a:r>
              <a:rPr lang="en-US" dirty="0"/>
              <a:t>Give each group of students a conical flask, beaker and graduated cylinder. Ask them to examine them carefully and decide which one will allow you to measure a volume of liquid most precisely.</a:t>
            </a:r>
          </a:p>
          <a:p>
            <a:r>
              <a:rPr lang="en-US" dirty="0"/>
              <a:t>Now ask each group to measure out exactly 53 mL</a:t>
            </a:r>
            <a:r>
              <a:rPr lang="en-US" baseline="0" dirty="0"/>
              <a:t> of water using each of the three. They should be able to see that the graduations on the graduated cylinder allow for a much more precise measurement.</a:t>
            </a:r>
          </a:p>
          <a:p>
            <a:r>
              <a:rPr lang="en-US" baseline="0" dirty="0"/>
              <a:t>Demonstrate the use of a pipette to measure even more accurately, however students do not need to be able to operate this themselves yet. Showing the scale pop up on the slide, explain how we read volumes of liquids </a:t>
            </a:r>
            <a:r>
              <a:rPr lang="en-US" b="1" baseline="0" dirty="0"/>
              <a:t>from the bottom of the meniscus.</a:t>
            </a:r>
          </a:p>
          <a:p>
            <a:endParaRPr lang="en-US" b="1" baseline="0" dirty="0"/>
          </a:p>
          <a:p>
            <a:r>
              <a:rPr lang="en-US" b="0" baseline="0" dirty="0"/>
              <a:t>Images from </a:t>
            </a:r>
            <a:r>
              <a:rPr lang="en-US" b="0" baseline="0" dirty="0" err="1"/>
              <a:t>pixabay</a:t>
            </a:r>
            <a:endParaRPr lang="en-US" b="0" dirty="0"/>
          </a:p>
        </p:txBody>
      </p:sp>
      <p:sp>
        <p:nvSpPr>
          <p:cNvPr id="4" name="Slide Number Placeholder 3"/>
          <p:cNvSpPr>
            <a:spLocks noGrp="1"/>
          </p:cNvSpPr>
          <p:nvPr>
            <p:ph type="sldNum" sz="quarter" idx="5"/>
          </p:nvPr>
        </p:nvSpPr>
        <p:spPr/>
        <p:txBody>
          <a:bodyPr/>
          <a:lstStyle/>
          <a:p>
            <a:fld id="{4B7F327E-D879-4193-B0D7-BEE89950DB5C}" type="slidenum">
              <a:rPr lang="en-GB" smtClean="0"/>
              <a:t>7</a:t>
            </a:fld>
            <a:endParaRPr lang="en-GB"/>
          </a:p>
        </p:txBody>
      </p:sp>
    </p:spTree>
    <p:extLst>
      <p:ext uri="{BB962C8B-B14F-4D97-AF65-F5344CB8AC3E}">
        <p14:creationId xmlns:p14="http://schemas.microsoft.com/office/powerpoint/2010/main" val="3190894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teacher exposition:</a:t>
            </a:r>
          </a:p>
          <a:p>
            <a:pPr marL="171450" indent="-171450">
              <a:buFontTx/>
              <a:buChar char="-"/>
            </a:pPr>
            <a:r>
              <a:rPr lang="en-US" b="0" dirty="0"/>
              <a:t>When we evaluate a method we need to think about the reason we carried out each step and whether it allowed us to get valid results. In step 7 of our method it says to ‘filter the contents of the beaker from step 3’. This might not include enough detail to ensure that filtration is done properly.</a:t>
            </a:r>
          </a:p>
          <a:p>
            <a:pPr marL="171450" indent="-171450">
              <a:buFontTx/>
              <a:buChar char="-"/>
            </a:pPr>
            <a:r>
              <a:rPr lang="en-US" b="0" i="1" dirty="0"/>
              <a:t>So how could we </a:t>
            </a:r>
            <a:r>
              <a:rPr lang="en-GB" b="0" i="1" dirty="0"/>
              <a:t>ensure that all of the copper oxide was filtered out of the solution?</a:t>
            </a:r>
            <a:endParaRPr lang="en-US" b="0" i="1" dirty="0"/>
          </a:p>
          <a:p>
            <a:pPr marL="171450" indent="-171450">
              <a:buFontTx/>
              <a:buChar char="-"/>
            </a:pPr>
            <a:r>
              <a:rPr lang="en-US" b="1" i="1" dirty="0"/>
              <a:t>Sprinkling a small amount of water on the filter paper means it sticks to the funnel and the solution won’t be able to flow down in between the filter paper and funnel, into the filtrate. </a:t>
            </a:r>
          </a:p>
          <a:p>
            <a:pPr marL="171450" indent="-171450">
              <a:buFontTx/>
              <a:buChar char="-"/>
            </a:pPr>
            <a:r>
              <a:rPr lang="en-US" b="1" i="1" dirty="0"/>
              <a:t>Only pour a small amount of solution in at a time so that the mixture flows evenly and doesn’t go down the sides of the filter paper</a:t>
            </a:r>
          </a:p>
          <a:p>
            <a:pPr marL="171450" indent="-171450">
              <a:buFontTx/>
              <a:buChar char="-"/>
            </a:pPr>
            <a:r>
              <a:rPr lang="en-US" b="1" i="1" dirty="0"/>
              <a:t>We don’t poke or stir the liquid in the funnel because this risks poking a hole in the wet filter paper. </a:t>
            </a:r>
            <a:r>
              <a:rPr lang="en-US" b="0" i="0" dirty="0"/>
              <a:t>Now we will look at another version of the method and evaluate it by suggesting improvements.</a:t>
            </a:r>
            <a:endParaRPr lang="en-US" b="1" i="1" dirty="0"/>
          </a:p>
        </p:txBody>
      </p:sp>
      <p:sp>
        <p:nvSpPr>
          <p:cNvPr id="4" name="Slide Number Placeholder 3"/>
          <p:cNvSpPr>
            <a:spLocks noGrp="1"/>
          </p:cNvSpPr>
          <p:nvPr>
            <p:ph type="sldNum" sz="quarter" idx="5"/>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4188321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Calibri"/>
              <a:buNone/>
            </a:pPr>
            <a:r>
              <a:rPr lang="en-GB" b="1" dirty="0"/>
              <a:t>Purpose: </a:t>
            </a:r>
            <a:r>
              <a:rPr lang="en-GB" dirty="0"/>
              <a:t>to check that key knowledge from the introduce phase has been learnt and understood.     </a:t>
            </a:r>
          </a:p>
          <a:p>
            <a:pPr marL="0" marR="0" lvl="0" indent="0" algn="l" rtl="0">
              <a:lnSpc>
                <a:spcPct val="100000"/>
              </a:lnSpc>
              <a:spcBef>
                <a:spcPts val="0"/>
              </a:spcBef>
              <a:spcAft>
                <a:spcPts val="0"/>
              </a:spcAft>
              <a:buClr>
                <a:schemeClr val="dk1"/>
              </a:buClr>
              <a:buSzPts val="1200"/>
              <a:buFont typeface="Calibri"/>
              <a:buNone/>
            </a:pPr>
            <a:endParaRPr lang="en-GB" dirty="0"/>
          </a:p>
        </p:txBody>
      </p:sp>
      <p:sp>
        <p:nvSpPr>
          <p:cNvPr id="4" name="Slide Number Placeholder 3"/>
          <p:cNvSpPr>
            <a:spLocks noGrp="1"/>
          </p:cNvSpPr>
          <p:nvPr>
            <p:ph type="sldNum" sz="quarter" idx="5"/>
          </p:nvPr>
        </p:nvSpPr>
        <p:spPr/>
        <p:txBody>
          <a:bodyPr/>
          <a:lstStyle/>
          <a:p>
            <a:fld id="{0B7C1065-6FAC-EB47-82DC-34C50BE3F4B9}" type="slidenum">
              <a:rPr lang="en-US" smtClean="0"/>
              <a:t>9</a:t>
            </a:fld>
            <a:endParaRPr lang="en-US"/>
          </a:p>
        </p:txBody>
      </p:sp>
    </p:spTree>
    <p:extLst>
      <p:ext uri="{BB962C8B-B14F-4D97-AF65-F5344CB8AC3E}">
        <p14:creationId xmlns:p14="http://schemas.microsoft.com/office/powerpoint/2010/main" val="4124505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Possible answers</a:t>
            </a:r>
          </a:p>
          <a:p>
            <a:pPr marL="171450" indent="-171450">
              <a:buFontTx/>
              <a:buChar char="-"/>
            </a:pPr>
            <a:r>
              <a:rPr lang="en-US" dirty="0"/>
              <a:t>Include which solid and which acid is being used – because then we know what specific salt is being produced and which substances to use</a:t>
            </a:r>
          </a:p>
          <a:p>
            <a:pPr marL="171450" indent="-171450">
              <a:buFontTx/>
              <a:buChar char="-"/>
            </a:pPr>
            <a:r>
              <a:rPr lang="en-US" dirty="0"/>
              <a:t>Include names of specific pieces of equipment – because then we have more information about how to carry out the practical safely and correctly</a:t>
            </a:r>
          </a:p>
          <a:p>
            <a:pPr marL="171450" indent="-171450">
              <a:buFontTx/>
              <a:buChar char="-"/>
            </a:pPr>
            <a:r>
              <a:rPr lang="en-US" dirty="0"/>
              <a:t>Include specific volumes or masses of substances – because then we can use the correct amount rather than guess</a:t>
            </a:r>
          </a:p>
          <a:p>
            <a:pPr marL="171450" indent="-171450">
              <a:buFontTx/>
              <a:buChar char="-"/>
            </a:pPr>
            <a:r>
              <a:rPr lang="en-US" dirty="0"/>
              <a:t>In step 3, ‘a bit’, is vague and not scientific. It could be improved by saying, heat gently for 2 minutes using a Bunsen burner – because then we know exactly how much to heat the solution</a:t>
            </a:r>
          </a:p>
          <a:p>
            <a:pPr marL="171450" indent="-171450">
              <a:buFontTx/>
              <a:buChar char="-"/>
            </a:pPr>
            <a:r>
              <a:rPr lang="en-US" dirty="0"/>
              <a:t>In step 4, ‘is </a:t>
            </a:r>
            <a:r>
              <a:rPr lang="en-US" dirty="0" err="1"/>
              <a:t>crystallised</a:t>
            </a:r>
            <a:r>
              <a:rPr lang="en-US" dirty="0"/>
              <a:t>’, is vague and should include specific instructions about how to carry this out – then crystallization will be done is a consistent way</a:t>
            </a:r>
          </a:p>
          <a:p>
            <a:pPr marL="171450" indent="-171450">
              <a:buFontTx/>
              <a:buChar char="-"/>
            </a:pPr>
            <a:endParaRPr lang="en-US"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21957682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1894186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46510600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226109123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234665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284109704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6344036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06297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365586920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375854788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421607215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136985864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1321519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atin typeface="Century Gothic" panose="020B0502020202020204" pitchFamily="34" charset="0"/>
              </a:defRPr>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Century Gothic" panose="020B0502020202020204" pitchFamily="34" charset="0"/>
                <a:cs typeface="Arial" panose="020B0604020202020204" pitchFamily="34" charset="0"/>
              </a:rPr>
              <a:t>Activity</a:t>
            </a:r>
          </a:p>
        </p:txBody>
      </p:sp>
    </p:spTree>
    <p:extLst>
      <p:ext uri="{BB962C8B-B14F-4D97-AF65-F5344CB8AC3E}">
        <p14:creationId xmlns:p14="http://schemas.microsoft.com/office/powerpoint/2010/main" val="390497653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84987141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26735108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509572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7077541"/>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tiff"/><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dirty="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dirty="0">
                <a:latin typeface="Century Gothic" panose="020B0502020202020204" pitchFamily="34" charset="0"/>
              </a:rPr>
              <a:t>Refer to the ‘</a:t>
            </a:r>
            <a:r>
              <a:rPr lang="en-US" sz="1600" b="1" dirty="0">
                <a:latin typeface="Century Gothic" panose="020B0502020202020204" pitchFamily="34" charset="0"/>
              </a:rPr>
              <a:t>notes</a:t>
            </a:r>
            <a:r>
              <a:rPr lang="en-US" sz="1600" dirty="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dirty="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dirty="0">
                <a:latin typeface="Century Gothic" panose="020B0502020202020204" pitchFamily="34" charset="0"/>
              </a:rPr>
              <a:t>Before the lesson, </a:t>
            </a:r>
            <a:r>
              <a:rPr lang="en-US" sz="1600" b="1" dirty="0">
                <a:latin typeface="Century Gothic" panose="020B0502020202020204" pitchFamily="34" charset="0"/>
              </a:rPr>
              <a:t>adapt the fix-it slide </a:t>
            </a:r>
            <a:r>
              <a:rPr lang="en-US" sz="1600" dirty="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dirty="0">
                <a:latin typeface="Century Gothic" panose="020B0502020202020204" pitchFamily="34" charset="0"/>
              </a:rPr>
              <a:t>Choose from the suggested </a:t>
            </a:r>
            <a:r>
              <a:rPr lang="en-US" sz="1600" b="1" dirty="0">
                <a:latin typeface="Century Gothic" panose="020B0502020202020204" pitchFamily="34" charset="0"/>
              </a:rPr>
              <a:t>activities</a:t>
            </a:r>
            <a:r>
              <a:rPr lang="en-US" sz="1600" dirty="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dirty="0">
                <a:latin typeface="Century Gothic" panose="020B0502020202020204" pitchFamily="34" charset="0"/>
              </a:rPr>
              <a:t>These lessons are designed to occupy approximately 1 hour. To adapt for a </a:t>
            </a:r>
            <a:r>
              <a:rPr lang="en-US" sz="1600" b="1" dirty="0">
                <a:latin typeface="Century Gothic" panose="020B0502020202020204" pitchFamily="34" charset="0"/>
              </a:rPr>
              <a:t>shorter or longer lesson duration</a:t>
            </a:r>
            <a:r>
              <a:rPr lang="en-US" sz="1600" dirty="0">
                <a:latin typeface="Century Gothic" panose="020B0502020202020204" pitchFamily="34" charset="0"/>
              </a:rPr>
              <a:t> we advise you to adapt the </a:t>
            </a:r>
            <a:r>
              <a:rPr lang="en-US" sz="1600" b="1" dirty="0">
                <a:latin typeface="Century Gothic" panose="020B0502020202020204" pitchFamily="34" charset="0"/>
              </a:rPr>
              <a:t>activity</a:t>
            </a:r>
            <a:r>
              <a:rPr lang="en-US" sz="1600" dirty="0">
                <a:latin typeface="Century Gothic" panose="020B0502020202020204" pitchFamily="34" charset="0"/>
              </a:rPr>
              <a:t> section accordingly.</a:t>
            </a:r>
          </a:p>
          <a:p>
            <a:pPr marL="342900" indent="-342900">
              <a:buFont typeface="Arial" panose="020B0604020202020204" pitchFamily="34" charset="0"/>
              <a:buChar char="•"/>
            </a:pPr>
            <a:endParaRPr lang="en-US" sz="1600" dirty="0">
              <a:latin typeface="Century Gothic" panose="020B0502020202020204" pitchFamily="34" charset="0"/>
            </a:endParaRPr>
          </a:p>
          <a:p>
            <a:r>
              <a:rPr lang="en-US" sz="1600" dirty="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E7CE51-62D1-624D-B62A-38C29057EFDF}"/>
              </a:ext>
            </a:extLst>
          </p:cNvPr>
          <p:cNvSpPr>
            <a:spLocks noGrp="1"/>
          </p:cNvSpPr>
          <p:nvPr>
            <p:ph type="title"/>
          </p:nvPr>
        </p:nvSpPr>
        <p:spPr/>
        <p:txBody>
          <a:bodyPr/>
          <a:lstStyle/>
          <a:p>
            <a:r>
              <a:rPr lang="en-US" dirty="0">
                <a:latin typeface="Century Gothic" panose="020B0502020202020204" pitchFamily="34" charset="0"/>
              </a:rPr>
              <a:t>Read this basic method to prepare a soluble salt.</a:t>
            </a:r>
          </a:p>
        </p:txBody>
      </p:sp>
      <p:sp>
        <p:nvSpPr>
          <p:cNvPr id="449" name="TextBox 448">
            <a:extLst>
              <a:ext uri="{FF2B5EF4-FFF2-40B4-BE49-F238E27FC236}">
                <a16:creationId xmlns:a16="http://schemas.microsoft.com/office/drawing/2014/main" id="{79A1A173-E4AD-654E-A874-34A19AE9F67A}"/>
              </a:ext>
            </a:extLst>
          </p:cNvPr>
          <p:cNvSpPr txBox="1"/>
          <p:nvPr/>
        </p:nvSpPr>
        <p:spPr>
          <a:xfrm>
            <a:off x="437603" y="1053830"/>
            <a:ext cx="10722397" cy="2308324"/>
          </a:xfrm>
          <a:prstGeom prst="rect">
            <a:avLst/>
          </a:prstGeom>
          <a:solidFill>
            <a:schemeClr val="accent3">
              <a:lumMod val="40000"/>
              <a:lumOff val="60000"/>
            </a:schemeClr>
          </a:solidFill>
        </p:spPr>
        <p:txBody>
          <a:bodyPr wrap="square" rtlCol="0">
            <a:spAutoFit/>
          </a:bodyPr>
          <a:lstStyle/>
          <a:p>
            <a:pPr marL="457200" indent="-457200">
              <a:buFont typeface="+mj-lt"/>
              <a:buAutoNum type="arabicPeriod"/>
            </a:pPr>
            <a:r>
              <a:rPr lang="en-GB" sz="2400" dirty="0">
                <a:latin typeface="Century Gothic" panose="020B0502020202020204" pitchFamily="34" charset="0"/>
              </a:rPr>
              <a:t>The solid is added to the acid until no more reacts.</a:t>
            </a:r>
          </a:p>
          <a:p>
            <a:pPr marL="457200" indent="-457200">
              <a:buFont typeface="+mj-lt"/>
              <a:buAutoNum type="arabicPeriod"/>
            </a:pPr>
            <a:r>
              <a:rPr lang="en-GB" sz="2400" dirty="0">
                <a:latin typeface="Century Gothic" panose="020B0502020202020204" pitchFamily="34" charset="0"/>
              </a:rPr>
              <a:t>Excess solid is filtered off to produce a solution of the salt.</a:t>
            </a:r>
          </a:p>
          <a:p>
            <a:pPr marL="457200" indent="-457200">
              <a:buFont typeface="+mj-lt"/>
              <a:buAutoNum type="arabicPeriod"/>
            </a:pPr>
            <a:r>
              <a:rPr lang="en-GB" sz="2400" dirty="0">
                <a:latin typeface="Century Gothic" panose="020B0502020202020204" pitchFamily="34" charset="0"/>
              </a:rPr>
              <a:t>The solution is heated a bit.</a:t>
            </a:r>
          </a:p>
          <a:p>
            <a:pPr marL="457200" indent="-457200">
              <a:buFont typeface="+mj-lt"/>
              <a:buAutoNum type="arabicPeriod"/>
            </a:pPr>
            <a:r>
              <a:rPr lang="en-GB" sz="2400" dirty="0">
                <a:latin typeface="Century Gothic" panose="020B0502020202020204" pitchFamily="34" charset="0"/>
              </a:rPr>
              <a:t>This concentrated salt solution is crystallised to produce solid salts. </a:t>
            </a:r>
          </a:p>
          <a:p>
            <a:pPr marL="457200" indent="-457200">
              <a:buFont typeface="+mj-lt"/>
              <a:buAutoNum type="arabicPeriod"/>
            </a:pPr>
            <a:r>
              <a:rPr lang="en-GB" sz="2400" dirty="0">
                <a:latin typeface="Century Gothic" panose="020B0502020202020204" pitchFamily="34" charset="0"/>
              </a:rPr>
              <a:t>The salt is patted dry between two pieces of filter paper.</a:t>
            </a:r>
            <a:endParaRPr lang="en-US" sz="2400" dirty="0">
              <a:latin typeface="Century Gothic" panose="020B0502020202020204" pitchFamily="34" charset="0"/>
            </a:endParaRPr>
          </a:p>
          <a:p>
            <a:pPr marL="457200" indent="-457200">
              <a:buFont typeface="+mj-lt"/>
              <a:buAutoNum type="arabicPeriod"/>
            </a:pPr>
            <a:endParaRPr lang="en-US" sz="2400" dirty="0">
              <a:latin typeface="Century Gothic" panose="020B0502020202020204" pitchFamily="34" charset="0"/>
            </a:endParaRPr>
          </a:p>
        </p:txBody>
      </p:sp>
      <p:grpSp>
        <p:nvGrpSpPr>
          <p:cNvPr id="7" name="Group 6">
            <a:extLst>
              <a:ext uri="{FF2B5EF4-FFF2-40B4-BE49-F238E27FC236}">
                <a16:creationId xmlns:a16="http://schemas.microsoft.com/office/drawing/2014/main" id="{7663B8D6-4AF8-48BD-AF6B-9B37D057B5A8}"/>
              </a:ext>
            </a:extLst>
          </p:cNvPr>
          <p:cNvGrpSpPr/>
          <p:nvPr/>
        </p:nvGrpSpPr>
        <p:grpSpPr>
          <a:xfrm>
            <a:off x="-359924" y="2607170"/>
            <a:ext cx="12911848" cy="5291690"/>
            <a:chOff x="-605924" y="1050745"/>
            <a:chExt cx="12911848" cy="5291690"/>
          </a:xfrm>
        </p:grpSpPr>
        <p:pic>
          <p:nvPicPr>
            <p:cNvPr id="8" name="Picture 7" descr="Icon&#10;&#10;Description automatically generated">
              <a:extLst>
                <a:ext uri="{FF2B5EF4-FFF2-40B4-BE49-F238E27FC236}">
                  <a16:creationId xmlns:a16="http://schemas.microsoft.com/office/drawing/2014/main" id="{DA82A4DA-2916-4BD3-97AF-0EF6064C2BFD}"/>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3204155" y="-2759334"/>
              <a:ext cx="5291690" cy="12911848"/>
            </a:xfrm>
            <a:prstGeom prst="rect">
              <a:avLst/>
            </a:prstGeom>
          </p:spPr>
        </p:pic>
        <p:sp>
          <p:nvSpPr>
            <p:cNvPr id="9" name="TextBox 8">
              <a:extLst>
                <a:ext uri="{FF2B5EF4-FFF2-40B4-BE49-F238E27FC236}">
                  <a16:creationId xmlns:a16="http://schemas.microsoft.com/office/drawing/2014/main" id="{2C53AC3E-E438-436A-951C-EC7B43006FBB}"/>
                </a:ext>
              </a:extLst>
            </p:cNvPr>
            <p:cNvSpPr txBox="1"/>
            <p:nvPr/>
          </p:nvSpPr>
          <p:spPr>
            <a:xfrm>
              <a:off x="371146" y="3107586"/>
              <a:ext cx="11074438" cy="954107"/>
            </a:xfrm>
            <a:prstGeom prst="rect">
              <a:avLst/>
            </a:prstGeom>
            <a:noFill/>
            <a:ln>
              <a:noFill/>
            </a:ln>
          </p:spPr>
          <p:txBody>
            <a:bodyPr wrap="square" rtlCol="0">
              <a:spAutoFit/>
            </a:bodyPr>
            <a:lstStyle/>
            <a:p>
              <a:r>
                <a:rPr lang="en-US" sz="2800" dirty="0">
                  <a:latin typeface="Century Gothic" panose="020B0502020202020204" pitchFamily="34" charset="0"/>
                </a:rPr>
                <a:t>Suggest 3 improvements that could be made to this method. </a:t>
              </a:r>
            </a:p>
            <a:p>
              <a:r>
                <a:rPr lang="en-US" sz="2800" dirty="0">
                  <a:latin typeface="Century Gothic" panose="020B0502020202020204" pitchFamily="34" charset="0"/>
                </a:rPr>
                <a:t>Explain why they would improve the method</a:t>
              </a:r>
            </a:p>
          </p:txBody>
        </p:sp>
      </p:grpSp>
    </p:spTree>
    <p:extLst>
      <p:ext uri="{BB962C8B-B14F-4D97-AF65-F5344CB8AC3E}">
        <p14:creationId xmlns:p14="http://schemas.microsoft.com/office/powerpoint/2010/main" val="1738292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6" y="915710"/>
            <a:ext cx="9460834" cy="5262979"/>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What is a meniscus?</a:t>
            </a:r>
          </a:p>
          <a:p>
            <a:pPr marL="457200" indent="-457200">
              <a:buAutoNum type="arabicPeriod"/>
            </a:pPr>
            <a:r>
              <a:rPr lang="en-GB" sz="2400" dirty="0">
                <a:latin typeface="Century Gothic" panose="020B0502020202020204" pitchFamily="34" charset="0"/>
              </a:rPr>
              <a:t>How do you measure the volume of a liquid accurately?</a:t>
            </a:r>
          </a:p>
          <a:p>
            <a:pPr marL="457200" indent="-457200">
              <a:buAutoNum type="arabicPeriod"/>
            </a:pPr>
            <a:r>
              <a:rPr lang="en-GB" sz="2400" dirty="0">
                <a:latin typeface="Century Gothic" panose="020B0502020202020204" pitchFamily="34" charset="0"/>
              </a:rPr>
              <a:t>What is the volume of this liquid?</a:t>
            </a:r>
          </a:p>
          <a:p>
            <a:pPr marL="457200" indent="-457200">
              <a:buAutoNum type="arabicPeriod"/>
            </a:pPr>
            <a:r>
              <a:rPr lang="en-GB" sz="2400" dirty="0">
                <a:latin typeface="Century Gothic" panose="020B0502020202020204" pitchFamily="34" charset="0"/>
              </a:rPr>
              <a:t>Why is the acid heated gently?</a:t>
            </a:r>
          </a:p>
          <a:p>
            <a:pPr marL="457200" indent="-457200">
              <a:buAutoNum type="arabicPeriod"/>
            </a:pPr>
            <a:r>
              <a:rPr lang="en-GB" sz="2400" dirty="0">
                <a:latin typeface="Century Gothic" panose="020B0502020202020204" pitchFamily="34" charset="0"/>
              </a:rPr>
              <a:t>Why is copper oxide added in excess?
What pieces of equipment is used for filtration?</a:t>
            </a:r>
          </a:p>
          <a:p>
            <a:pPr marL="457200" indent="-457200">
              <a:buAutoNum type="arabicPeriod"/>
            </a:pPr>
            <a:r>
              <a:rPr lang="en-GB" sz="2400" dirty="0">
                <a:latin typeface="Century Gothic" panose="020B0502020202020204" pitchFamily="34" charset="0"/>
              </a:rPr>
              <a:t>What pieces of equipment are used for crystallisation?</a:t>
            </a:r>
          </a:p>
          <a:p>
            <a:pPr marL="457200" indent="-457200">
              <a:buAutoNum type="arabicPeriod"/>
            </a:pPr>
            <a:r>
              <a:rPr lang="en-GB" sz="2400" dirty="0">
                <a:latin typeface="Century Gothic" panose="020B0502020202020204" pitchFamily="34" charset="0"/>
              </a:rPr>
              <a:t>During the crystallisation process, large crystals formed. What does this tell you?</a:t>
            </a:r>
          </a:p>
          <a:p>
            <a:pPr marL="457200" indent="-457200">
              <a:buAutoNum type="arabicPeriod"/>
            </a:pPr>
            <a:r>
              <a:rPr lang="en-GB" sz="2400" dirty="0">
                <a:latin typeface="Century Gothic" panose="020B0502020202020204" pitchFamily="34" charset="0"/>
              </a:rPr>
              <a:t>Some parts of the crystal appear black. Why might this be?</a:t>
            </a: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p:txBody>
      </p:sp>
      <p:pic>
        <p:nvPicPr>
          <p:cNvPr id="3" name="Picture 2" descr="Table">
            <a:extLst>
              <a:ext uri="{FF2B5EF4-FFF2-40B4-BE49-F238E27FC236}">
                <a16:creationId xmlns:a16="http://schemas.microsoft.com/office/drawing/2014/main" id="{78CB1231-9B3C-7C2C-B8FE-35D93FDB0D3B}"/>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a:ext>
            </a:extLst>
          </a:blip>
          <a:srcRect l="43245" r="39267" b="10148"/>
          <a:stretch/>
        </p:blipFill>
        <p:spPr>
          <a:xfrm>
            <a:off x="9780669" y="719999"/>
            <a:ext cx="1871331" cy="3362903"/>
          </a:xfrm>
          <a:prstGeom prst="rect">
            <a:avLst/>
          </a:prstGeom>
        </p:spPr>
      </p:pic>
    </p:spTree>
    <p:extLst>
      <p:ext uri="{BB962C8B-B14F-4D97-AF65-F5344CB8AC3E}">
        <p14:creationId xmlns:p14="http://schemas.microsoft.com/office/powerpoint/2010/main" val="353383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495910" y="902654"/>
            <a:ext cx="10776693" cy="5262979"/>
          </a:xfrm>
          <a:prstGeom prst="rect">
            <a:avLst/>
          </a:prstGeom>
          <a:noFill/>
        </p:spPr>
        <p:txBody>
          <a:bodyPr wrap="square">
            <a:spAutoFit/>
          </a:bodyPr>
          <a:lstStyle/>
          <a:p>
            <a:pPr marL="457200" indent="-457200">
              <a:buAutoNum type="arabicPeriod"/>
            </a:pPr>
            <a:r>
              <a:rPr lang="en-GB" sz="2400" b="1" dirty="0">
                <a:solidFill>
                  <a:srgbClr val="586EC0"/>
                </a:solidFill>
                <a:latin typeface="Century Gothic" panose="020B0502020202020204" pitchFamily="34" charset="0"/>
                <a:cs typeface="Calibri" panose="020F0502020204030204" pitchFamily="34" charset="0"/>
              </a:rPr>
              <a:t>The bottom part of a curve over liquid in a container
To measure the volume of a liquid accurately use a graduated measuring cylinder</a:t>
            </a:r>
          </a:p>
          <a:p>
            <a:pPr marL="457200" indent="-457200">
              <a:buAutoNum type="arabicPeriod"/>
            </a:pPr>
            <a:r>
              <a:rPr lang="en-GB" sz="2400" b="1" dirty="0">
                <a:solidFill>
                  <a:srgbClr val="586EC0"/>
                </a:solidFill>
                <a:latin typeface="Century Gothic" panose="020B0502020202020204" pitchFamily="34" charset="0"/>
                <a:cs typeface="Calibri" panose="020F0502020204030204" pitchFamily="34" charset="0"/>
              </a:rPr>
              <a:t>5.6 cm</a:t>
            </a:r>
            <a:r>
              <a:rPr lang="en-GB" sz="2400" b="1" baseline="30000" dirty="0">
                <a:solidFill>
                  <a:srgbClr val="586EC0"/>
                </a:solidFill>
                <a:latin typeface="Century Gothic" panose="020B0502020202020204" pitchFamily="34" charset="0"/>
                <a:cs typeface="Calibri" panose="020F0502020204030204" pitchFamily="34" charset="0"/>
              </a:rPr>
              <a:t>3</a:t>
            </a:r>
          </a:p>
          <a:p>
            <a:pPr marL="457200" indent="-457200">
              <a:buAutoNum type="arabicPeriod"/>
            </a:pPr>
            <a:r>
              <a:rPr lang="en-GB" sz="2400" b="1" dirty="0">
                <a:solidFill>
                  <a:srgbClr val="586EC0"/>
                </a:solidFill>
                <a:latin typeface="Century Gothic" panose="020B0502020202020204" pitchFamily="34" charset="0"/>
                <a:cs typeface="Calibri" panose="020F0502020204030204" pitchFamily="34" charset="0"/>
              </a:rPr>
              <a:t>To speed up the reaction 
Copper oxide is added in excess to ensure that all the acid has reacted
A conical flask, funnel and filter paper are used for filtration
Evaporating dish, pipe clay triangle, Bunsen burner, tripod and heat proof mat are used for crystallisation</a:t>
            </a:r>
          </a:p>
          <a:p>
            <a:pPr marL="457200" indent="-457200">
              <a:buAutoNum type="arabicPeriod"/>
            </a:pPr>
            <a:r>
              <a:rPr lang="en-GB" sz="2400" b="1" dirty="0">
                <a:solidFill>
                  <a:srgbClr val="586EC0"/>
                </a:solidFill>
                <a:latin typeface="Century Gothic" panose="020B0502020202020204" pitchFamily="34" charset="0"/>
                <a:cs typeface="Calibri" panose="020F0502020204030204" pitchFamily="34" charset="0"/>
              </a:rPr>
              <a:t>Large crystals are formed if the water evaporated slowly from the salt solution</a:t>
            </a:r>
          </a:p>
          <a:p>
            <a:pPr marL="457200" indent="-457200">
              <a:buAutoNum type="arabicPeriod"/>
            </a:pPr>
            <a:r>
              <a:rPr lang="en-GB" sz="2400" b="1" dirty="0">
                <a:solidFill>
                  <a:srgbClr val="586EC0"/>
                </a:solidFill>
                <a:latin typeface="Century Gothic" panose="020B0502020202020204" pitchFamily="34" charset="0"/>
                <a:cs typeface="Calibri" panose="020F0502020204030204" pitchFamily="34" charset="0"/>
              </a:rPr>
              <a:t>Some copper oxide got into the filtrate. So, the crystals appear black</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D602B6-B235-CD79-8062-8295B5EC69FA}"/>
              </a:ext>
            </a:extLst>
          </p:cNvPr>
          <p:cNvSpPr>
            <a:spLocks noGrp="1"/>
          </p:cNvSpPr>
          <p:nvPr>
            <p:ph type="title" idx="4294967295"/>
          </p:nvPr>
        </p:nvSpPr>
        <p:spPr>
          <a:xfrm>
            <a:off x="254832" y="0"/>
            <a:ext cx="10620375" cy="720726"/>
          </a:xfrm>
        </p:spPr>
        <p:txBody>
          <a:bodyPr>
            <a:normAutofit/>
          </a:bodyPr>
          <a:lstStyle/>
          <a:p>
            <a:r>
              <a:rPr lang="en-GB" sz="2600" b="1" dirty="0">
                <a:latin typeface="Century Gothic" panose="020B0502020202020204" pitchFamily="34" charset="0"/>
              </a:rPr>
              <a:t>I: Improving a method</a:t>
            </a:r>
          </a:p>
        </p:txBody>
      </p:sp>
      <p:sp>
        <p:nvSpPr>
          <p:cNvPr id="4" name="TextBox 3">
            <a:extLst>
              <a:ext uri="{FF2B5EF4-FFF2-40B4-BE49-F238E27FC236}">
                <a16:creationId xmlns:a16="http://schemas.microsoft.com/office/drawing/2014/main" id="{7797D431-9483-8553-01F1-3B660D0B51B3}"/>
              </a:ext>
            </a:extLst>
          </p:cNvPr>
          <p:cNvSpPr txBox="1"/>
          <p:nvPr/>
        </p:nvSpPr>
        <p:spPr>
          <a:xfrm>
            <a:off x="227263" y="576487"/>
            <a:ext cx="11186207" cy="1938992"/>
          </a:xfrm>
          <a:prstGeom prst="rect">
            <a:avLst/>
          </a:prstGeom>
          <a:solidFill>
            <a:schemeClr val="accent3">
              <a:lumMod val="40000"/>
              <a:lumOff val="60000"/>
            </a:schemeClr>
          </a:solidFill>
        </p:spPr>
        <p:txBody>
          <a:bodyPr wrap="square" rtlCol="0">
            <a:spAutoFit/>
          </a:bodyPr>
          <a:lstStyle/>
          <a:p>
            <a:pPr marL="457200" indent="-457200">
              <a:buFont typeface="+mj-lt"/>
              <a:buAutoNum type="arabicPeriod"/>
            </a:pPr>
            <a:r>
              <a:rPr lang="en-GB" sz="2400" dirty="0">
                <a:latin typeface="Century Gothic" panose="020B0502020202020204" pitchFamily="34" charset="0"/>
              </a:rPr>
              <a:t>The copper sulfate is added to hydrochloric acid until no more reacts.</a:t>
            </a:r>
          </a:p>
          <a:p>
            <a:pPr marL="457200" indent="-457200">
              <a:buFont typeface="+mj-lt"/>
              <a:buAutoNum type="arabicPeriod"/>
            </a:pPr>
            <a:r>
              <a:rPr lang="en-GB" sz="2400" dirty="0">
                <a:latin typeface="Century Gothic" panose="020B0502020202020204" pitchFamily="34" charset="0"/>
              </a:rPr>
              <a:t>Excess copper oxide is sieved out to produce a solution of the copper sulfate.</a:t>
            </a:r>
          </a:p>
          <a:p>
            <a:pPr marL="457200" indent="-457200">
              <a:buFont typeface="+mj-lt"/>
              <a:buAutoNum type="arabicPeriod"/>
            </a:pPr>
            <a:r>
              <a:rPr lang="en-GB" sz="2400" dirty="0">
                <a:latin typeface="Century Gothic" panose="020B0502020202020204" pitchFamily="34" charset="0"/>
              </a:rPr>
              <a:t>The solution is heated for until it becomes a white powder.</a:t>
            </a:r>
          </a:p>
          <a:p>
            <a:pPr marL="457200" indent="-457200">
              <a:buFont typeface="+mj-lt"/>
              <a:buAutoNum type="arabicPeriod"/>
            </a:pPr>
            <a:r>
              <a:rPr lang="en-GB" sz="2400" dirty="0">
                <a:latin typeface="Century Gothic" panose="020B0502020202020204" pitchFamily="34" charset="0"/>
              </a:rPr>
              <a:t>The salt is patted dry between two pieces of filter paper.</a:t>
            </a:r>
            <a:endParaRPr lang="en-US" sz="2400" dirty="0">
              <a:latin typeface="Century Gothic" panose="020B0502020202020204" pitchFamily="34" charset="0"/>
            </a:endParaRPr>
          </a:p>
        </p:txBody>
      </p:sp>
      <p:sp>
        <p:nvSpPr>
          <p:cNvPr id="6" name="TextBox 5">
            <a:extLst>
              <a:ext uri="{FF2B5EF4-FFF2-40B4-BE49-F238E27FC236}">
                <a16:creationId xmlns:a16="http://schemas.microsoft.com/office/drawing/2014/main" id="{E0E08B46-96C0-70F7-5992-8DEB00624C58}"/>
              </a:ext>
            </a:extLst>
          </p:cNvPr>
          <p:cNvSpPr txBox="1"/>
          <p:nvPr/>
        </p:nvSpPr>
        <p:spPr>
          <a:xfrm>
            <a:off x="239719" y="2729530"/>
            <a:ext cx="10019441" cy="400110"/>
          </a:xfrm>
          <a:prstGeom prst="rect">
            <a:avLst/>
          </a:prstGeom>
          <a:noFill/>
        </p:spPr>
        <p:txBody>
          <a:bodyPr wrap="square">
            <a:spAutoFit/>
          </a:bodyPr>
          <a:lstStyle/>
          <a:p>
            <a:r>
              <a:rPr lang="en-US" sz="2000" dirty="0">
                <a:latin typeface="Century Gothic" panose="020B0502020202020204" pitchFamily="34" charset="0"/>
              </a:rPr>
              <a:t>Spot the mistakes in this method and </a:t>
            </a:r>
            <a:r>
              <a:rPr lang="en-US" sz="2000" b="1" dirty="0">
                <a:latin typeface="Century Gothic" panose="020B0502020202020204" pitchFamily="34" charset="0"/>
              </a:rPr>
              <a:t>suggest</a:t>
            </a:r>
            <a:r>
              <a:rPr lang="en-US" sz="2000" dirty="0">
                <a:latin typeface="Century Gothic" panose="020B0502020202020204" pitchFamily="34" charset="0"/>
              </a:rPr>
              <a:t> how you will change to improve it.</a:t>
            </a:r>
          </a:p>
        </p:txBody>
      </p:sp>
      <p:sp>
        <p:nvSpPr>
          <p:cNvPr id="7" name="TextBox 6">
            <a:extLst>
              <a:ext uri="{FF2B5EF4-FFF2-40B4-BE49-F238E27FC236}">
                <a16:creationId xmlns:a16="http://schemas.microsoft.com/office/drawing/2014/main" id="{2D5F3BB8-0659-5683-F378-95B34B30230F}"/>
              </a:ext>
            </a:extLst>
          </p:cNvPr>
          <p:cNvSpPr txBox="1"/>
          <p:nvPr/>
        </p:nvSpPr>
        <p:spPr>
          <a:xfrm>
            <a:off x="242253" y="3205897"/>
            <a:ext cx="10583803" cy="707886"/>
          </a:xfrm>
          <a:prstGeom prst="rect">
            <a:avLst/>
          </a:prstGeom>
          <a:noFill/>
        </p:spPr>
        <p:txBody>
          <a:bodyPr wrap="square" rtlCol="0">
            <a:spAutoFit/>
          </a:bodyPr>
          <a:lstStyle/>
          <a:p>
            <a:r>
              <a:rPr lang="en-GB" sz="2000" b="1" dirty="0">
                <a:solidFill>
                  <a:schemeClr val="accent1"/>
                </a:solidFill>
                <a:latin typeface="Century Gothic" panose="020B0502020202090204" pitchFamily="34" charset="0"/>
              </a:rPr>
              <a:t>1. The reaction is between copper oxide and sulfuric acid. Copper sulfate is being made. Make sure to use the correct names of reactants</a:t>
            </a:r>
          </a:p>
        </p:txBody>
      </p:sp>
      <p:sp>
        <p:nvSpPr>
          <p:cNvPr id="8" name="TextBox 7">
            <a:extLst>
              <a:ext uri="{FF2B5EF4-FFF2-40B4-BE49-F238E27FC236}">
                <a16:creationId xmlns:a16="http://schemas.microsoft.com/office/drawing/2014/main" id="{D98C05A8-2EBD-09F5-DA15-90B0FAF6CA91}"/>
              </a:ext>
            </a:extLst>
          </p:cNvPr>
          <p:cNvSpPr txBox="1"/>
          <p:nvPr/>
        </p:nvSpPr>
        <p:spPr>
          <a:xfrm>
            <a:off x="284689" y="4043467"/>
            <a:ext cx="10583803" cy="707886"/>
          </a:xfrm>
          <a:prstGeom prst="rect">
            <a:avLst/>
          </a:prstGeom>
          <a:noFill/>
        </p:spPr>
        <p:txBody>
          <a:bodyPr wrap="square" rtlCol="0">
            <a:spAutoFit/>
          </a:bodyPr>
          <a:lstStyle/>
          <a:p>
            <a:r>
              <a:rPr lang="en-GB" sz="2000" b="1" dirty="0">
                <a:solidFill>
                  <a:schemeClr val="accent1"/>
                </a:solidFill>
                <a:latin typeface="Century Gothic" panose="020B0502020202090204" pitchFamily="34" charset="0"/>
              </a:rPr>
              <a:t>2. Using the word ‘sieved’. This is not the scientifically correct key word. You must use filtered.</a:t>
            </a:r>
          </a:p>
        </p:txBody>
      </p:sp>
      <p:sp>
        <p:nvSpPr>
          <p:cNvPr id="9" name="TextBox 8">
            <a:extLst>
              <a:ext uri="{FF2B5EF4-FFF2-40B4-BE49-F238E27FC236}">
                <a16:creationId xmlns:a16="http://schemas.microsoft.com/office/drawing/2014/main" id="{D6C70B2C-173A-B7A4-23AE-8CBA42072579}"/>
              </a:ext>
            </a:extLst>
          </p:cNvPr>
          <p:cNvSpPr txBox="1"/>
          <p:nvPr/>
        </p:nvSpPr>
        <p:spPr>
          <a:xfrm>
            <a:off x="287222" y="4886264"/>
            <a:ext cx="10583803" cy="707886"/>
          </a:xfrm>
          <a:prstGeom prst="rect">
            <a:avLst/>
          </a:prstGeom>
          <a:noFill/>
        </p:spPr>
        <p:txBody>
          <a:bodyPr wrap="square" rtlCol="0">
            <a:spAutoFit/>
          </a:bodyPr>
          <a:lstStyle/>
          <a:p>
            <a:r>
              <a:rPr lang="en-GB" sz="2000" b="1" dirty="0">
                <a:solidFill>
                  <a:schemeClr val="accent1"/>
                </a:solidFill>
                <a:latin typeface="Century Gothic" panose="020B0502020202090204" pitchFamily="34" charset="0"/>
              </a:rPr>
              <a:t>3. Heat the solution until it becomes a white powder. The solution has been heated for too long. We must heat gently until a small amount of water is left.</a:t>
            </a:r>
          </a:p>
        </p:txBody>
      </p:sp>
    </p:spTree>
    <p:extLst>
      <p:ext uri="{BB962C8B-B14F-4D97-AF65-F5344CB8AC3E}">
        <p14:creationId xmlns:p14="http://schemas.microsoft.com/office/powerpoint/2010/main" val="267820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97D431-9483-8553-01F1-3B660D0B51B3}"/>
              </a:ext>
            </a:extLst>
          </p:cNvPr>
          <p:cNvSpPr txBox="1"/>
          <p:nvPr/>
        </p:nvSpPr>
        <p:spPr>
          <a:xfrm>
            <a:off x="242254" y="636448"/>
            <a:ext cx="11186207" cy="1938992"/>
          </a:xfrm>
          <a:prstGeom prst="rect">
            <a:avLst/>
          </a:prstGeom>
          <a:solidFill>
            <a:schemeClr val="accent3">
              <a:lumMod val="40000"/>
              <a:lumOff val="60000"/>
            </a:schemeClr>
          </a:solidFill>
        </p:spPr>
        <p:txBody>
          <a:bodyPr wrap="square" rtlCol="0">
            <a:spAutoFit/>
          </a:bodyPr>
          <a:lstStyle/>
          <a:p>
            <a:pPr marL="457200" indent="-457200">
              <a:buFont typeface="+mj-lt"/>
              <a:buAutoNum type="arabicPeriod"/>
            </a:pPr>
            <a:r>
              <a:rPr lang="en-GB" sz="2400" dirty="0">
                <a:latin typeface="Century Gothic" panose="020B0502020202020204" pitchFamily="34" charset="0"/>
              </a:rPr>
              <a:t>The copper oxide is added to excess hydrochloric acid.</a:t>
            </a:r>
          </a:p>
          <a:p>
            <a:pPr marL="457200" indent="-457200">
              <a:buFont typeface="+mj-lt"/>
              <a:buAutoNum type="arabicPeriod"/>
            </a:pPr>
            <a:r>
              <a:rPr lang="en-GB" sz="2400" dirty="0">
                <a:latin typeface="Century Gothic" panose="020B0502020202020204" pitchFamily="34" charset="0"/>
              </a:rPr>
              <a:t>Unreacted copper oxide is filtered out.</a:t>
            </a:r>
          </a:p>
          <a:p>
            <a:pPr marL="457200" indent="-457200">
              <a:buFont typeface="+mj-lt"/>
              <a:buAutoNum type="arabicPeriod"/>
            </a:pPr>
            <a:r>
              <a:rPr lang="en-GB" sz="2400" dirty="0">
                <a:latin typeface="Century Gothic" panose="020B0502020202020204" pitchFamily="34" charset="0"/>
              </a:rPr>
              <a:t>The copper chloride solution is left on a windowsill to produce big crystals.</a:t>
            </a:r>
          </a:p>
          <a:p>
            <a:pPr marL="457200" indent="-457200">
              <a:buFont typeface="+mj-lt"/>
              <a:buAutoNum type="arabicPeriod"/>
            </a:pPr>
            <a:r>
              <a:rPr lang="en-GB" sz="2400" dirty="0">
                <a:latin typeface="Century Gothic" panose="020B0502020202020204" pitchFamily="34" charset="0"/>
              </a:rPr>
              <a:t>The salt is patted dry between two pieces of filter paper.</a:t>
            </a:r>
            <a:endParaRPr lang="en-US" sz="2400" dirty="0">
              <a:latin typeface="Century Gothic" panose="020B0502020202020204" pitchFamily="34" charset="0"/>
            </a:endParaRPr>
          </a:p>
        </p:txBody>
      </p:sp>
      <p:sp>
        <p:nvSpPr>
          <p:cNvPr id="6" name="TextBox 5">
            <a:extLst>
              <a:ext uri="{FF2B5EF4-FFF2-40B4-BE49-F238E27FC236}">
                <a16:creationId xmlns:a16="http://schemas.microsoft.com/office/drawing/2014/main" id="{E0E08B46-96C0-70F7-5992-8DEB00624C58}"/>
              </a:ext>
            </a:extLst>
          </p:cNvPr>
          <p:cNvSpPr txBox="1"/>
          <p:nvPr/>
        </p:nvSpPr>
        <p:spPr>
          <a:xfrm>
            <a:off x="239719" y="2729530"/>
            <a:ext cx="10019441" cy="400110"/>
          </a:xfrm>
          <a:prstGeom prst="rect">
            <a:avLst/>
          </a:prstGeom>
          <a:noFill/>
        </p:spPr>
        <p:txBody>
          <a:bodyPr wrap="square">
            <a:spAutoFit/>
          </a:bodyPr>
          <a:lstStyle/>
          <a:p>
            <a:r>
              <a:rPr lang="en-US" sz="2000" dirty="0">
                <a:latin typeface="Century Gothic" panose="020B0502020202020204" pitchFamily="34" charset="0"/>
              </a:rPr>
              <a:t>Spot the mistakes in this method and suggest how you will change to improve it.</a:t>
            </a:r>
          </a:p>
        </p:txBody>
      </p:sp>
      <p:sp>
        <p:nvSpPr>
          <p:cNvPr id="7" name="TextBox 6">
            <a:extLst>
              <a:ext uri="{FF2B5EF4-FFF2-40B4-BE49-F238E27FC236}">
                <a16:creationId xmlns:a16="http://schemas.microsoft.com/office/drawing/2014/main" id="{2D5F3BB8-0659-5683-F378-95B34B30230F}"/>
              </a:ext>
            </a:extLst>
          </p:cNvPr>
          <p:cNvSpPr txBox="1"/>
          <p:nvPr/>
        </p:nvSpPr>
        <p:spPr>
          <a:xfrm>
            <a:off x="137322" y="3145937"/>
            <a:ext cx="11186207" cy="1015663"/>
          </a:xfrm>
          <a:prstGeom prst="rect">
            <a:avLst/>
          </a:prstGeom>
          <a:noFill/>
        </p:spPr>
        <p:txBody>
          <a:bodyPr wrap="square" rtlCol="0">
            <a:spAutoFit/>
          </a:bodyPr>
          <a:lstStyle/>
          <a:p>
            <a:r>
              <a:rPr lang="en-GB" sz="2000" b="1" dirty="0">
                <a:solidFill>
                  <a:schemeClr val="accent1"/>
                </a:solidFill>
                <a:latin typeface="Century Gothic" panose="020B0502020202090204" pitchFamily="34" charset="0"/>
              </a:rPr>
              <a:t>1. Using excess hydrochloric acid means you can't easily tell if an acid has reacted. Copper oxide is used in excess to ensure that the acid has reacted completely not the acid. </a:t>
            </a:r>
          </a:p>
        </p:txBody>
      </p:sp>
      <p:sp>
        <p:nvSpPr>
          <p:cNvPr id="8" name="TextBox 7">
            <a:extLst>
              <a:ext uri="{FF2B5EF4-FFF2-40B4-BE49-F238E27FC236}">
                <a16:creationId xmlns:a16="http://schemas.microsoft.com/office/drawing/2014/main" id="{D98C05A8-2EBD-09F5-DA15-90B0FAF6CA91}"/>
              </a:ext>
            </a:extLst>
          </p:cNvPr>
          <p:cNvSpPr txBox="1"/>
          <p:nvPr/>
        </p:nvSpPr>
        <p:spPr>
          <a:xfrm>
            <a:off x="137320" y="4113303"/>
            <a:ext cx="10583803" cy="1015663"/>
          </a:xfrm>
          <a:prstGeom prst="rect">
            <a:avLst/>
          </a:prstGeom>
          <a:noFill/>
        </p:spPr>
        <p:txBody>
          <a:bodyPr wrap="square" rtlCol="0">
            <a:spAutoFit/>
          </a:bodyPr>
          <a:lstStyle/>
          <a:p>
            <a:r>
              <a:rPr lang="en-GB" sz="2000" b="1" dirty="0">
                <a:solidFill>
                  <a:schemeClr val="accent1"/>
                </a:solidFill>
                <a:latin typeface="Century Gothic" panose="020B0502020202090204" pitchFamily="34" charset="0"/>
              </a:rPr>
              <a:t>2. There is no excess copper oxide as any that is added would have reacted. Always ensure that copper oxide reacts completely and then add another spatula full until no more copper oxide reacts. </a:t>
            </a:r>
          </a:p>
        </p:txBody>
      </p:sp>
      <p:sp>
        <p:nvSpPr>
          <p:cNvPr id="9" name="TextBox 8">
            <a:extLst>
              <a:ext uri="{FF2B5EF4-FFF2-40B4-BE49-F238E27FC236}">
                <a16:creationId xmlns:a16="http://schemas.microsoft.com/office/drawing/2014/main" id="{D6C70B2C-173A-B7A4-23AE-8CBA42072579}"/>
              </a:ext>
            </a:extLst>
          </p:cNvPr>
          <p:cNvSpPr txBox="1"/>
          <p:nvPr/>
        </p:nvSpPr>
        <p:spPr>
          <a:xfrm>
            <a:off x="137321" y="5128942"/>
            <a:ext cx="10583803" cy="707886"/>
          </a:xfrm>
          <a:prstGeom prst="rect">
            <a:avLst/>
          </a:prstGeom>
          <a:noFill/>
        </p:spPr>
        <p:txBody>
          <a:bodyPr wrap="square" rtlCol="0">
            <a:spAutoFit/>
          </a:bodyPr>
          <a:lstStyle/>
          <a:p>
            <a:r>
              <a:rPr lang="en-GB" sz="2000" b="1" dirty="0">
                <a:solidFill>
                  <a:schemeClr val="accent1"/>
                </a:solidFill>
                <a:latin typeface="Century Gothic" panose="020B0502020202090204" pitchFamily="34" charset="0"/>
              </a:rPr>
              <a:t>3. Using a windowsill to evaporate the water does work but its not part of good scientific method. Use a water bath or heat gently with a Bunsen burner.</a:t>
            </a:r>
          </a:p>
        </p:txBody>
      </p:sp>
      <p:sp>
        <p:nvSpPr>
          <p:cNvPr id="2" name="TextBox 1">
            <a:extLst>
              <a:ext uri="{FF2B5EF4-FFF2-40B4-BE49-F238E27FC236}">
                <a16:creationId xmlns:a16="http://schemas.microsoft.com/office/drawing/2014/main" id="{A9C1830C-2B38-334B-E9D4-A6583CF8D0F0}"/>
              </a:ext>
            </a:extLst>
          </p:cNvPr>
          <p:cNvSpPr txBox="1"/>
          <p:nvPr/>
        </p:nvSpPr>
        <p:spPr>
          <a:xfrm>
            <a:off x="149778" y="5900302"/>
            <a:ext cx="10583803" cy="707886"/>
          </a:xfrm>
          <a:prstGeom prst="rect">
            <a:avLst/>
          </a:prstGeom>
          <a:noFill/>
        </p:spPr>
        <p:txBody>
          <a:bodyPr wrap="square" rtlCol="0">
            <a:spAutoFit/>
          </a:bodyPr>
          <a:lstStyle/>
          <a:p>
            <a:r>
              <a:rPr lang="en-GB" sz="2000" b="1" dirty="0">
                <a:solidFill>
                  <a:schemeClr val="accent1"/>
                </a:solidFill>
                <a:latin typeface="Century Gothic" panose="020B0502020202090204" pitchFamily="34" charset="0"/>
              </a:rPr>
              <a:t>4. Why would you pat dry crystals that are already dry? Do not include this step in this method.</a:t>
            </a:r>
          </a:p>
        </p:txBody>
      </p:sp>
      <p:sp>
        <p:nvSpPr>
          <p:cNvPr id="5" name="Title 2">
            <a:extLst>
              <a:ext uri="{FF2B5EF4-FFF2-40B4-BE49-F238E27FC236}">
                <a16:creationId xmlns:a16="http://schemas.microsoft.com/office/drawing/2014/main" id="{C1EB2D23-C012-C177-08C9-75A5963BDA10}"/>
              </a:ext>
            </a:extLst>
          </p:cNvPr>
          <p:cNvSpPr txBox="1">
            <a:spLocks/>
          </p:cNvSpPr>
          <p:nvPr/>
        </p:nvSpPr>
        <p:spPr>
          <a:xfrm>
            <a:off x="254832" y="0"/>
            <a:ext cx="10620375" cy="7207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GB" sz="2600" b="1" dirty="0">
                <a:latin typeface="Century Gothic" panose="020B0502020202020204" pitchFamily="34" charset="0"/>
              </a:rPr>
              <a:t>We: Improving a method</a:t>
            </a:r>
          </a:p>
        </p:txBody>
      </p:sp>
    </p:spTree>
    <p:extLst>
      <p:ext uri="{BB962C8B-B14F-4D97-AF65-F5344CB8AC3E}">
        <p14:creationId xmlns:p14="http://schemas.microsoft.com/office/powerpoint/2010/main" val="231442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97D431-9483-8553-01F1-3B660D0B51B3}"/>
              </a:ext>
            </a:extLst>
          </p:cNvPr>
          <p:cNvSpPr txBox="1"/>
          <p:nvPr/>
        </p:nvSpPr>
        <p:spPr>
          <a:xfrm>
            <a:off x="287223" y="779489"/>
            <a:ext cx="11186207" cy="1569660"/>
          </a:xfrm>
          <a:prstGeom prst="rect">
            <a:avLst/>
          </a:prstGeom>
          <a:solidFill>
            <a:schemeClr val="accent3">
              <a:lumMod val="40000"/>
              <a:lumOff val="60000"/>
            </a:schemeClr>
          </a:solidFill>
        </p:spPr>
        <p:txBody>
          <a:bodyPr wrap="square" rtlCol="0">
            <a:spAutoFit/>
          </a:bodyPr>
          <a:lstStyle/>
          <a:p>
            <a:pPr marL="457200" indent="-457200">
              <a:buFont typeface="+mj-lt"/>
              <a:buAutoNum type="arabicPeriod"/>
            </a:pPr>
            <a:r>
              <a:rPr lang="en-GB" sz="2400" dirty="0">
                <a:latin typeface="Century Gothic" panose="020B0502020202020204" pitchFamily="34" charset="0"/>
              </a:rPr>
              <a:t>Add exactly 20 cm</a:t>
            </a:r>
            <a:r>
              <a:rPr lang="en-GB" sz="2400" baseline="30000" dirty="0">
                <a:latin typeface="Century Gothic" panose="020B0502020202020204" pitchFamily="34" charset="0"/>
              </a:rPr>
              <a:t>3</a:t>
            </a:r>
            <a:r>
              <a:rPr lang="en-GB" sz="2400" dirty="0">
                <a:latin typeface="Century Gothic" panose="020B0502020202020204" pitchFamily="34" charset="0"/>
              </a:rPr>
              <a:t> of sulfuric acid to four spatulas of copper oxide</a:t>
            </a:r>
          </a:p>
          <a:p>
            <a:pPr marL="457200" indent="-457200">
              <a:buFont typeface="+mj-lt"/>
              <a:buAutoNum type="arabicPeriod"/>
            </a:pPr>
            <a:r>
              <a:rPr lang="en-GB" sz="2400" dirty="0">
                <a:latin typeface="Century Gothic" panose="020B0502020202020204" pitchFamily="34" charset="0"/>
              </a:rPr>
              <a:t>Unreacted copper oxide is filtered out using a beaker and funnel.</a:t>
            </a:r>
          </a:p>
          <a:p>
            <a:pPr marL="457200" indent="-457200">
              <a:buFont typeface="+mj-lt"/>
              <a:buAutoNum type="arabicPeriod"/>
            </a:pPr>
            <a:r>
              <a:rPr lang="en-GB" sz="2400" dirty="0">
                <a:latin typeface="Century Gothic" panose="020B0502020202020204" pitchFamily="34" charset="0"/>
              </a:rPr>
              <a:t>The copper sulfate solution is heated on a yellow flame for 5 minutes</a:t>
            </a:r>
          </a:p>
          <a:p>
            <a:pPr marL="457200" indent="-457200">
              <a:buFont typeface="+mj-lt"/>
              <a:buAutoNum type="arabicPeriod"/>
            </a:pPr>
            <a:r>
              <a:rPr lang="en-GB" sz="2400" dirty="0">
                <a:latin typeface="Century Gothic" panose="020B0502020202020204" pitchFamily="34" charset="0"/>
              </a:rPr>
              <a:t>The salt is patted dry between two pieces of filter paper.</a:t>
            </a:r>
            <a:endParaRPr lang="en-US" sz="2400" dirty="0">
              <a:latin typeface="Century Gothic" panose="020B0502020202020204" pitchFamily="34" charset="0"/>
            </a:endParaRPr>
          </a:p>
        </p:txBody>
      </p:sp>
      <p:sp>
        <p:nvSpPr>
          <p:cNvPr id="6" name="TextBox 5">
            <a:extLst>
              <a:ext uri="{FF2B5EF4-FFF2-40B4-BE49-F238E27FC236}">
                <a16:creationId xmlns:a16="http://schemas.microsoft.com/office/drawing/2014/main" id="{E0E08B46-96C0-70F7-5992-8DEB00624C58}"/>
              </a:ext>
            </a:extLst>
          </p:cNvPr>
          <p:cNvSpPr txBox="1"/>
          <p:nvPr/>
        </p:nvSpPr>
        <p:spPr>
          <a:xfrm>
            <a:off x="239719" y="2729530"/>
            <a:ext cx="10019441" cy="400110"/>
          </a:xfrm>
          <a:prstGeom prst="rect">
            <a:avLst/>
          </a:prstGeom>
          <a:noFill/>
        </p:spPr>
        <p:txBody>
          <a:bodyPr wrap="square">
            <a:spAutoFit/>
          </a:bodyPr>
          <a:lstStyle/>
          <a:p>
            <a:r>
              <a:rPr lang="en-US" sz="2000" dirty="0">
                <a:latin typeface="Century Gothic" panose="020B0502020202020204" pitchFamily="34" charset="0"/>
              </a:rPr>
              <a:t>Spot the mistakes in this method and suggest how you will change to improve it.</a:t>
            </a:r>
          </a:p>
        </p:txBody>
      </p:sp>
      <p:sp>
        <p:nvSpPr>
          <p:cNvPr id="7" name="TextBox 6">
            <a:extLst>
              <a:ext uri="{FF2B5EF4-FFF2-40B4-BE49-F238E27FC236}">
                <a16:creationId xmlns:a16="http://schemas.microsoft.com/office/drawing/2014/main" id="{2D5F3BB8-0659-5683-F378-95B34B30230F}"/>
              </a:ext>
            </a:extLst>
          </p:cNvPr>
          <p:cNvSpPr txBox="1"/>
          <p:nvPr/>
        </p:nvSpPr>
        <p:spPr>
          <a:xfrm>
            <a:off x="137322" y="3145937"/>
            <a:ext cx="11186207" cy="707886"/>
          </a:xfrm>
          <a:prstGeom prst="rect">
            <a:avLst/>
          </a:prstGeom>
          <a:noFill/>
        </p:spPr>
        <p:txBody>
          <a:bodyPr wrap="square" rtlCol="0">
            <a:spAutoFit/>
          </a:bodyPr>
          <a:lstStyle/>
          <a:p>
            <a:r>
              <a:rPr lang="en-GB" sz="2000" b="1" dirty="0">
                <a:solidFill>
                  <a:schemeClr val="accent1"/>
                </a:solidFill>
                <a:latin typeface="Century Gothic" panose="020B0502020202090204" pitchFamily="34" charset="0"/>
              </a:rPr>
              <a:t>1. Adding exactly 20cm</a:t>
            </a:r>
            <a:r>
              <a:rPr lang="en-GB" sz="2000" b="1" baseline="30000" dirty="0">
                <a:solidFill>
                  <a:schemeClr val="accent1"/>
                </a:solidFill>
                <a:latin typeface="Century Gothic" panose="020B0502020202090204" pitchFamily="34" charset="0"/>
              </a:rPr>
              <a:t>3</a:t>
            </a:r>
            <a:r>
              <a:rPr lang="en-GB" sz="2000" b="1" dirty="0">
                <a:solidFill>
                  <a:schemeClr val="accent1"/>
                </a:solidFill>
                <a:latin typeface="Century Gothic" panose="020B0502020202090204" pitchFamily="34" charset="0"/>
              </a:rPr>
              <a:t>. You don’t need a precise volume of acid. As long as it is close to 20 cm</a:t>
            </a:r>
            <a:r>
              <a:rPr lang="en-GB" sz="2000" b="1" baseline="30000" dirty="0">
                <a:solidFill>
                  <a:schemeClr val="accent1"/>
                </a:solidFill>
                <a:latin typeface="Century Gothic" panose="020B0502020202090204" pitchFamily="34" charset="0"/>
              </a:rPr>
              <a:t>3</a:t>
            </a:r>
            <a:r>
              <a:rPr lang="en-GB" sz="2000" b="1" dirty="0">
                <a:solidFill>
                  <a:schemeClr val="accent1"/>
                </a:solidFill>
                <a:latin typeface="Century Gothic" panose="020B0502020202090204" pitchFamily="34" charset="0"/>
              </a:rPr>
              <a:t> it is fine.</a:t>
            </a:r>
          </a:p>
        </p:txBody>
      </p:sp>
      <p:sp>
        <p:nvSpPr>
          <p:cNvPr id="8" name="TextBox 7">
            <a:extLst>
              <a:ext uri="{FF2B5EF4-FFF2-40B4-BE49-F238E27FC236}">
                <a16:creationId xmlns:a16="http://schemas.microsoft.com/office/drawing/2014/main" id="{D98C05A8-2EBD-09F5-DA15-90B0FAF6CA91}"/>
              </a:ext>
            </a:extLst>
          </p:cNvPr>
          <p:cNvSpPr txBox="1"/>
          <p:nvPr/>
        </p:nvSpPr>
        <p:spPr>
          <a:xfrm>
            <a:off x="164892" y="3964185"/>
            <a:ext cx="10583803" cy="707886"/>
          </a:xfrm>
          <a:prstGeom prst="rect">
            <a:avLst/>
          </a:prstGeom>
          <a:noFill/>
        </p:spPr>
        <p:txBody>
          <a:bodyPr wrap="square" rtlCol="0">
            <a:spAutoFit/>
          </a:bodyPr>
          <a:lstStyle/>
          <a:p>
            <a:r>
              <a:rPr lang="en-GB" sz="2000" b="1" dirty="0">
                <a:solidFill>
                  <a:schemeClr val="accent1"/>
                </a:solidFill>
                <a:latin typeface="Century Gothic" panose="020B0502020202090204" pitchFamily="34" charset="0"/>
              </a:rPr>
              <a:t>2. Adding 4 spatulas of copper oxide when 2 may have been enough. Chemists do not waste chemicals; you will add incremental amounts until no more is needed.</a:t>
            </a:r>
          </a:p>
        </p:txBody>
      </p:sp>
      <p:sp>
        <p:nvSpPr>
          <p:cNvPr id="9" name="TextBox 8">
            <a:extLst>
              <a:ext uri="{FF2B5EF4-FFF2-40B4-BE49-F238E27FC236}">
                <a16:creationId xmlns:a16="http://schemas.microsoft.com/office/drawing/2014/main" id="{D6C70B2C-173A-B7A4-23AE-8CBA42072579}"/>
              </a:ext>
            </a:extLst>
          </p:cNvPr>
          <p:cNvSpPr txBox="1"/>
          <p:nvPr/>
        </p:nvSpPr>
        <p:spPr>
          <a:xfrm>
            <a:off x="197282" y="4874109"/>
            <a:ext cx="10583803" cy="707886"/>
          </a:xfrm>
          <a:prstGeom prst="rect">
            <a:avLst/>
          </a:prstGeom>
          <a:noFill/>
        </p:spPr>
        <p:txBody>
          <a:bodyPr wrap="square" rtlCol="0">
            <a:spAutoFit/>
          </a:bodyPr>
          <a:lstStyle/>
          <a:p>
            <a:r>
              <a:rPr lang="en-GB" sz="2000" b="1" dirty="0">
                <a:solidFill>
                  <a:schemeClr val="accent1"/>
                </a:solidFill>
                <a:latin typeface="Century Gothic" panose="020B0502020202090204" pitchFamily="34" charset="0"/>
              </a:rPr>
              <a:t>3. A beaker and funnel cannot be used for filtration. Use a funnel, conical flask and filter paper.</a:t>
            </a:r>
          </a:p>
        </p:txBody>
      </p:sp>
      <p:sp>
        <p:nvSpPr>
          <p:cNvPr id="2" name="TextBox 1">
            <a:extLst>
              <a:ext uri="{FF2B5EF4-FFF2-40B4-BE49-F238E27FC236}">
                <a16:creationId xmlns:a16="http://schemas.microsoft.com/office/drawing/2014/main" id="{A9C1830C-2B38-334B-E9D4-A6583CF8D0F0}"/>
              </a:ext>
            </a:extLst>
          </p:cNvPr>
          <p:cNvSpPr txBox="1"/>
          <p:nvPr/>
        </p:nvSpPr>
        <p:spPr>
          <a:xfrm>
            <a:off x="239719" y="5690440"/>
            <a:ext cx="10583803" cy="707886"/>
          </a:xfrm>
          <a:prstGeom prst="rect">
            <a:avLst/>
          </a:prstGeom>
          <a:noFill/>
        </p:spPr>
        <p:txBody>
          <a:bodyPr wrap="square" rtlCol="0">
            <a:spAutoFit/>
          </a:bodyPr>
          <a:lstStyle/>
          <a:p>
            <a:r>
              <a:rPr lang="en-GB" sz="2000" b="1" dirty="0">
                <a:solidFill>
                  <a:schemeClr val="accent1"/>
                </a:solidFill>
                <a:latin typeface="Century Gothic" panose="020B0502020202090204" pitchFamily="34" charset="0"/>
              </a:rPr>
              <a:t>4. Heating with a yellow flame. You heat with a blue flame and can control the intensity of the flame from the chimney of the Bunsen burner or the gas tap.</a:t>
            </a:r>
          </a:p>
        </p:txBody>
      </p:sp>
      <p:sp>
        <p:nvSpPr>
          <p:cNvPr id="5" name="Title 2">
            <a:extLst>
              <a:ext uri="{FF2B5EF4-FFF2-40B4-BE49-F238E27FC236}">
                <a16:creationId xmlns:a16="http://schemas.microsoft.com/office/drawing/2014/main" id="{F1895E5A-D123-97B0-F2E5-485286AD2B54}"/>
              </a:ext>
            </a:extLst>
          </p:cNvPr>
          <p:cNvSpPr txBox="1">
            <a:spLocks/>
          </p:cNvSpPr>
          <p:nvPr/>
        </p:nvSpPr>
        <p:spPr>
          <a:xfrm>
            <a:off x="254832" y="0"/>
            <a:ext cx="10620375" cy="7207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GB" sz="2600" b="1" dirty="0">
                <a:latin typeface="Century Gothic" panose="020B0502020202020204" pitchFamily="34" charset="0"/>
              </a:rPr>
              <a:t>You: Improving a method</a:t>
            </a:r>
          </a:p>
        </p:txBody>
      </p:sp>
    </p:spTree>
    <p:extLst>
      <p:ext uri="{BB962C8B-B14F-4D97-AF65-F5344CB8AC3E}">
        <p14:creationId xmlns:p14="http://schemas.microsoft.com/office/powerpoint/2010/main" val="132500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5">
            <a:extLst>
              <a:ext uri="{FF2B5EF4-FFF2-40B4-BE49-F238E27FC236}">
                <a16:creationId xmlns:a16="http://schemas.microsoft.com/office/drawing/2014/main" id="{745D09BF-1CD8-4075-A031-9F346A8E872C}"/>
              </a:ext>
            </a:extLst>
          </p:cNvPr>
          <p:cNvSpPr txBox="1">
            <a:spLocks/>
          </p:cNvSpPr>
          <p:nvPr/>
        </p:nvSpPr>
        <p:spPr>
          <a:xfrm>
            <a:off x="540000" y="228599"/>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dirty="0">
                <a:latin typeface="Century Gothic" panose="020B0502020202020204" pitchFamily="34" charset="0"/>
              </a:rPr>
              <a:t>The images show the middle section of three graduated cylinders containing water.</a:t>
            </a:r>
          </a:p>
        </p:txBody>
      </p:sp>
      <p:pic>
        <p:nvPicPr>
          <p:cNvPr id="7" name="Picture 6" descr="Table&#10;&#10;Description automatically generated">
            <a:extLst>
              <a:ext uri="{FF2B5EF4-FFF2-40B4-BE49-F238E27FC236}">
                <a16:creationId xmlns:a16="http://schemas.microsoft.com/office/drawing/2014/main" id="{1B58DE52-4CA0-4D9A-B6C6-CDB0860CD55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40000" y="1127760"/>
            <a:ext cx="10700466" cy="3742690"/>
          </a:xfrm>
          <a:prstGeom prst="rect">
            <a:avLst/>
          </a:prstGeom>
        </p:spPr>
      </p:pic>
      <p:sp>
        <p:nvSpPr>
          <p:cNvPr id="8" name="TextBox 7">
            <a:extLst>
              <a:ext uri="{FF2B5EF4-FFF2-40B4-BE49-F238E27FC236}">
                <a16:creationId xmlns:a16="http://schemas.microsoft.com/office/drawing/2014/main" id="{63EDD5C2-9D62-4DE4-95C2-CD46F1EBCC53}"/>
              </a:ext>
            </a:extLst>
          </p:cNvPr>
          <p:cNvSpPr txBox="1"/>
          <p:nvPr/>
        </p:nvSpPr>
        <p:spPr>
          <a:xfrm>
            <a:off x="540000" y="5242560"/>
            <a:ext cx="10813800" cy="1200329"/>
          </a:xfrm>
          <a:prstGeom prst="rect">
            <a:avLst/>
          </a:prstGeom>
          <a:noFill/>
        </p:spPr>
        <p:txBody>
          <a:bodyPr wrap="square" rtlCol="0">
            <a:spAutoFit/>
          </a:bodyPr>
          <a:lstStyle/>
          <a:p>
            <a:pPr marL="457200" indent="-457200">
              <a:buAutoNum type="arabicPeriod"/>
            </a:pPr>
            <a:r>
              <a:rPr lang="en-US" sz="2400" dirty="0">
                <a:latin typeface="Century Gothic" panose="020B0502020202020204" pitchFamily="34" charset="0"/>
              </a:rPr>
              <a:t>Write down the volume of water in each graduated cylinder.</a:t>
            </a:r>
          </a:p>
          <a:p>
            <a:pPr marL="457200" indent="-457200">
              <a:buAutoNum type="arabicPeriod"/>
            </a:pPr>
            <a:r>
              <a:rPr lang="en-US" sz="2400" dirty="0">
                <a:latin typeface="Century Gothic" panose="020B0502020202020204" pitchFamily="34" charset="0"/>
              </a:rPr>
              <a:t>Which graduated cylinder will give us the most precise measurement? Explain your answer.</a:t>
            </a:r>
          </a:p>
        </p:txBody>
      </p:sp>
      <p:sp>
        <p:nvSpPr>
          <p:cNvPr id="9" name="TextBox 8">
            <a:extLst>
              <a:ext uri="{FF2B5EF4-FFF2-40B4-BE49-F238E27FC236}">
                <a16:creationId xmlns:a16="http://schemas.microsoft.com/office/drawing/2014/main" id="{32BB2BCB-93E6-4D28-84B0-6A3E5DDBABF8}"/>
              </a:ext>
            </a:extLst>
          </p:cNvPr>
          <p:cNvSpPr txBox="1"/>
          <p:nvPr/>
        </p:nvSpPr>
        <p:spPr>
          <a:xfrm>
            <a:off x="375923" y="1554480"/>
            <a:ext cx="582211" cy="461665"/>
          </a:xfrm>
          <a:prstGeom prst="rect">
            <a:avLst/>
          </a:prstGeom>
          <a:noFill/>
        </p:spPr>
        <p:txBody>
          <a:bodyPr wrap="none" rtlCol="0">
            <a:spAutoFit/>
          </a:bodyPr>
          <a:lstStyle/>
          <a:p>
            <a:r>
              <a:rPr lang="en-US" sz="2400" dirty="0">
                <a:latin typeface="Century Gothic" panose="020B0502020202020204" pitchFamily="34" charset="0"/>
              </a:rPr>
              <a:t>A. </a:t>
            </a:r>
          </a:p>
        </p:txBody>
      </p:sp>
      <p:sp>
        <p:nvSpPr>
          <p:cNvPr id="10" name="TextBox 9">
            <a:extLst>
              <a:ext uri="{FF2B5EF4-FFF2-40B4-BE49-F238E27FC236}">
                <a16:creationId xmlns:a16="http://schemas.microsoft.com/office/drawing/2014/main" id="{0A5FA474-23C1-4FEC-817D-C01B7DC89A0A}"/>
              </a:ext>
            </a:extLst>
          </p:cNvPr>
          <p:cNvSpPr txBox="1"/>
          <p:nvPr/>
        </p:nvSpPr>
        <p:spPr>
          <a:xfrm>
            <a:off x="5008883" y="1554479"/>
            <a:ext cx="530915" cy="461665"/>
          </a:xfrm>
          <a:prstGeom prst="rect">
            <a:avLst/>
          </a:prstGeom>
          <a:noFill/>
        </p:spPr>
        <p:txBody>
          <a:bodyPr wrap="none" rtlCol="0">
            <a:spAutoFit/>
          </a:bodyPr>
          <a:lstStyle/>
          <a:p>
            <a:r>
              <a:rPr lang="en-US" sz="2400" dirty="0">
                <a:latin typeface="Century Gothic" panose="020B0502020202020204" pitchFamily="34" charset="0"/>
              </a:rPr>
              <a:t>B. </a:t>
            </a:r>
          </a:p>
        </p:txBody>
      </p:sp>
      <p:sp>
        <p:nvSpPr>
          <p:cNvPr id="11" name="TextBox 10">
            <a:extLst>
              <a:ext uri="{FF2B5EF4-FFF2-40B4-BE49-F238E27FC236}">
                <a16:creationId xmlns:a16="http://schemas.microsoft.com/office/drawing/2014/main" id="{5919AE10-9F8C-470E-B732-66AF11954F98}"/>
              </a:ext>
            </a:extLst>
          </p:cNvPr>
          <p:cNvSpPr txBox="1"/>
          <p:nvPr/>
        </p:nvSpPr>
        <p:spPr>
          <a:xfrm>
            <a:off x="8422643" y="1554479"/>
            <a:ext cx="604653" cy="461665"/>
          </a:xfrm>
          <a:prstGeom prst="rect">
            <a:avLst/>
          </a:prstGeom>
          <a:noFill/>
        </p:spPr>
        <p:txBody>
          <a:bodyPr wrap="none" rtlCol="0">
            <a:spAutoFit/>
          </a:bodyPr>
          <a:lstStyle/>
          <a:p>
            <a:r>
              <a:rPr lang="en-US" sz="2400" dirty="0">
                <a:latin typeface="Century Gothic" panose="020B0502020202020204" pitchFamily="34" charset="0"/>
              </a:rPr>
              <a:t>C. </a:t>
            </a:r>
          </a:p>
        </p:txBody>
      </p:sp>
      <p:sp>
        <p:nvSpPr>
          <p:cNvPr id="12" name="TextBox 11">
            <a:extLst>
              <a:ext uri="{FF2B5EF4-FFF2-40B4-BE49-F238E27FC236}">
                <a16:creationId xmlns:a16="http://schemas.microsoft.com/office/drawing/2014/main" id="{5033A2E7-DFCE-45A7-AC72-FC72B66E4855}"/>
              </a:ext>
            </a:extLst>
          </p:cNvPr>
          <p:cNvSpPr txBox="1"/>
          <p:nvPr/>
        </p:nvSpPr>
        <p:spPr>
          <a:xfrm>
            <a:off x="1244603" y="4594840"/>
            <a:ext cx="1295547" cy="461665"/>
          </a:xfrm>
          <a:prstGeom prst="rect">
            <a:avLst/>
          </a:prstGeom>
          <a:noFill/>
        </p:spPr>
        <p:txBody>
          <a:bodyPr wrap="none" rtlCol="0">
            <a:spAutoFit/>
          </a:bodyPr>
          <a:lstStyle/>
          <a:p>
            <a:r>
              <a:rPr lang="en-US" sz="2400" b="1" dirty="0">
                <a:solidFill>
                  <a:schemeClr val="accent1"/>
                </a:solidFill>
                <a:latin typeface="Century Gothic" panose="020B0502020202020204" pitchFamily="34" charset="0"/>
              </a:rPr>
              <a:t>178 mL </a:t>
            </a:r>
          </a:p>
        </p:txBody>
      </p:sp>
      <p:sp>
        <p:nvSpPr>
          <p:cNvPr id="13" name="TextBox 12">
            <a:extLst>
              <a:ext uri="{FF2B5EF4-FFF2-40B4-BE49-F238E27FC236}">
                <a16:creationId xmlns:a16="http://schemas.microsoft.com/office/drawing/2014/main" id="{9FD1A2B4-9D06-4CC8-ABDA-4803AA40DE4D}"/>
              </a:ext>
            </a:extLst>
          </p:cNvPr>
          <p:cNvSpPr txBox="1"/>
          <p:nvPr/>
        </p:nvSpPr>
        <p:spPr>
          <a:xfrm>
            <a:off x="5539798" y="4679285"/>
            <a:ext cx="1210588" cy="461665"/>
          </a:xfrm>
          <a:prstGeom prst="rect">
            <a:avLst/>
          </a:prstGeom>
          <a:noFill/>
        </p:spPr>
        <p:txBody>
          <a:bodyPr wrap="none" rtlCol="0">
            <a:spAutoFit/>
          </a:bodyPr>
          <a:lstStyle/>
          <a:p>
            <a:r>
              <a:rPr lang="en-US" sz="2400" b="1" dirty="0">
                <a:solidFill>
                  <a:schemeClr val="accent1"/>
                </a:solidFill>
                <a:latin typeface="Century Gothic" panose="020B0502020202020204" pitchFamily="34" charset="0"/>
              </a:rPr>
              <a:t>5.6 mL </a:t>
            </a:r>
          </a:p>
        </p:txBody>
      </p:sp>
      <p:sp>
        <p:nvSpPr>
          <p:cNvPr id="14" name="TextBox 13">
            <a:extLst>
              <a:ext uri="{FF2B5EF4-FFF2-40B4-BE49-F238E27FC236}">
                <a16:creationId xmlns:a16="http://schemas.microsoft.com/office/drawing/2014/main" id="{138F35ED-BDD0-4D08-A645-2C900EB9831C}"/>
              </a:ext>
            </a:extLst>
          </p:cNvPr>
          <p:cNvSpPr txBox="1"/>
          <p:nvPr/>
        </p:nvSpPr>
        <p:spPr>
          <a:xfrm>
            <a:off x="9304078" y="4510395"/>
            <a:ext cx="1380506" cy="461665"/>
          </a:xfrm>
          <a:prstGeom prst="rect">
            <a:avLst/>
          </a:prstGeom>
          <a:noFill/>
        </p:spPr>
        <p:txBody>
          <a:bodyPr wrap="none" rtlCol="0">
            <a:spAutoFit/>
          </a:bodyPr>
          <a:lstStyle/>
          <a:p>
            <a:r>
              <a:rPr lang="en-US" sz="2400" b="1" dirty="0">
                <a:solidFill>
                  <a:schemeClr val="accent1"/>
                </a:solidFill>
                <a:latin typeface="Century Gothic" panose="020B0502020202020204" pitchFamily="34" charset="0"/>
              </a:rPr>
              <a:t>20.5 mL </a:t>
            </a:r>
          </a:p>
        </p:txBody>
      </p:sp>
      <p:sp>
        <p:nvSpPr>
          <p:cNvPr id="15" name="TextBox 14">
            <a:extLst>
              <a:ext uri="{FF2B5EF4-FFF2-40B4-BE49-F238E27FC236}">
                <a16:creationId xmlns:a16="http://schemas.microsoft.com/office/drawing/2014/main" id="{089D2873-A6D4-47BA-9ECA-D4EAE2978183}"/>
              </a:ext>
            </a:extLst>
          </p:cNvPr>
          <p:cNvSpPr txBox="1"/>
          <p:nvPr/>
        </p:nvSpPr>
        <p:spPr>
          <a:xfrm>
            <a:off x="471420" y="6313666"/>
            <a:ext cx="10950959" cy="461665"/>
          </a:xfrm>
          <a:prstGeom prst="rect">
            <a:avLst/>
          </a:prstGeom>
          <a:noFill/>
        </p:spPr>
        <p:txBody>
          <a:bodyPr wrap="square" rtlCol="0">
            <a:spAutoFit/>
          </a:bodyPr>
          <a:lstStyle/>
          <a:p>
            <a:r>
              <a:rPr lang="en-US" sz="2400" b="1" dirty="0">
                <a:solidFill>
                  <a:schemeClr val="accent1"/>
                </a:solidFill>
                <a:latin typeface="Century Gothic" panose="020B0502020202020204" pitchFamily="34" charset="0"/>
              </a:rPr>
              <a:t>B. Scale goes up in 0.2 mL’s, whereas the others go up in 2 and 1 mL’s.</a:t>
            </a:r>
          </a:p>
        </p:txBody>
      </p:sp>
    </p:spTree>
    <p:extLst>
      <p:ext uri="{BB962C8B-B14F-4D97-AF65-F5344CB8AC3E}">
        <p14:creationId xmlns:p14="http://schemas.microsoft.com/office/powerpoint/2010/main" val="444666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FBB65-F64A-0D4B-B7A3-E0D3BAA07173}"/>
              </a:ext>
            </a:extLst>
          </p:cNvPr>
          <p:cNvSpPr>
            <a:spLocks noGrp="1"/>
          </p:cNvSpPr>
          <p:nvPr>
            <p:ph type="title"/>
          </p:nvPr>
        </p:nvSpPr>
        <p:spPr/>
        <p:txBody>
          <a:bodyPr/>
          <a:lstStyle/>
          <a:p>
            <a:r>
              <a:rPr lang="en-US" dirty="0">
                <a:latin typeface="Century Gothic" panose="020B0502020202020204" pitchFamily="34" charset="0"/>
              </a:rPr>
              <a:t>Complete the worksheet</a:t>
            </a:r>
          </a:p>
        </p:txBody>
      </p:sp>
      <p:pic>
        <p:nvPicPr>
          <p:cNvPr id="5" name="Picture 4" descr="Table&#10;&#10;Description automatically generated with medium confidence">
            <a:extLst>
              <a:ext uri="{FF2B5EF4-FFF2-40B4-BE49-F238E27FC236}">
                <a16:creationId xmlns:a16="http://schemas.microsoft.com/office/drawing/2014/main" id="{A334687E-5FF6-4A99-6578-A219B722D85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33898" y="359999"/>
            <a:ext cx="4842133" cy="6858000"/>
          </a:xfrm>
          <a:prstGeom prst="rect">
            <a:avLst/>
          </a:prstGeom>
          <a:ln>
            <a:solidFill>
              <a:schemeClr val="tx1"/>
            </a:solidFill>
          </a:ln>
        </p:spPr>
      </p:pic>
    </p:spTree>
    <p:extLst>
      <p:ext uri="{BB962C8B-B14F-4D97-AF65-F5344CB8AC3E}">
        <p14:creationId xmlns:p14="http://schemas.microsoft.com/office/powerpoint/2010/main" val="3238121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EA989-0730-8E43-88DC-0B2B46C9A143}"/>
              </a:ext>
            </a:extLst>
          </p:cNvPr>
          <p:cNvSpPr>
            <a:spLocks noGrp="1"/>
          </p:cNvSpPr>
          <p:nvPr>
            <p:ph type="title"/>
          </p:nvPr>
        </p:nvSpPr>
        <p:spPr/>
        <p:txBody>
          <a:bodyPr/>
          <a:lstStyle/>
          <a:p>
            <a:r>
              <a:rPr lang="en-US" dirty="0">
                <a:latin typeface="Century Gothic" panose="020B0502020202020204" pitchFamily="34" charset="0"/>
              </a:rPr>
              <a:t>Making soluble salts - calculating concentrations</a:t>
            </a:r>
          </a:p>
        </p:txBody>
      </p:sp>
      <p:sp>
        <p:nvSpPr>
          <p:cNvPr id="5" name="TextBox 4">
            <a:extLst>
              <a:ext uri="{FF2B5EF4-FFF2-40B4-BE49-F238E27FC236}">
                <a16:creationId xmlns:a16="http://schemas.microsoft.com/office/drawing/2014/main" id="{9024A720-55A6-4CF7-B3BE-7120C9392246}"/>
              </a:ext>
            </a:extLst>
          </p:cNvPr>
          <p:cNvSpPr txBox="1"/>
          <p:nvPr/>
        </p:nvSpPr>
        <p:spPr>
          <a:xfrm>
            <a:off x="364902" y="1017739"/>
            <a:ext cx="10938638" cy="5032853"/>
          </a:xfrm>
          <a:prstGeom prst="rect">
            <a:avLst/>
          </a:prstGeom>
          <a:noFill/>
        </p:spPr>
        <p:txBody>
          <a:bodyPr wrap="square">
            <a:spAutoFit/>
          </a:bodyPr>
          <a:lstStyle/>
          <a:p>
            <a:pPr lvl="0">
              <a:lnSpc>
                <a:spcPct val="115000"/>
              </a:lnSpc>
              <a:spcAft>
                <a:spcPts val="800"/>
              </a:spcAft>
            </a:pPr>
            <a:r>
              <a:rPr lang="en-GB" sz="2400" dirty="0">
                <a:effectLst/>
                <a:latin typeface="Century Gothic" panose="020B0502020202020204" pitchFamily="34" charset="0"/>
                <a:ea typeface="Calibri" panose="020F0502020204030204" pitchFamily="34" charset="0"/>
                <a:cs typeface="Arial" panose="020B0604020202020204" pitchFamily="34" charset="0"/>
              </a:rPr>
              <a:t>A student measured 40 cm</a:t>
            </a:r>
            <a:r>
              <a:rPr lang="en-GB" sz="2400" baseline="30000" dirty="0">
                <a:effectLst/>
                <a:latin typeface="Century Gothic" panose="020B0502020202020204" pitchFamily="34" charset="0"/>
                <a:ea typeface="Calibri" panose="020F0502020204030204" pitchFamily="34" charset="0"/>
                <a:cs typeface="Arial" panose="020B0604020202020204" pitchFamily="34" charset="0"/>
              </a:rPr>
              <a:t>3</a:t>
            </a:r>
            <a:r>
              <a:rPr lang="en-GB" sz="2400" dirty="0">
                <a:effectLst/>
                <a:latin typeface="Century Gothic" panose="020B0502020202020204" pitchFamily="34" charset="0"/>
                <a:ea typeface="Calibri" panose="020F0502020204030204" pitchFamily="34" charset="0"/>
                <a:cs typeface="Arial" panose="020B0604020202020204" pitchFamily="34" charset="0"/>
              </a:rPr>
              <a:t> sulfuric acid into the beaker.</a:t>
            </a:r>
          </a:p>
          <a:p>
            <a:pPr marL="457200" lvl="0" indent="-457200">
              <a:lnSpc>
                <a:spcPct val="115000"/>
              </a:lnSpc>
              <a:spcAft>
                <a:spcPts val="800"/>
              </a:spcAft>
              <a:buAutoNum type="arabicPeriod"/>
            </a:pPr>
            <a:r>
              <a:rPr lang="en-GB" sz="2400" dirty="0">
                <a:effectLst/>
                <a:latin typeface="Century Gothic" panose="020B0502020202020204" pitchFamily="34" charset="0"/>
                <a:ea typeface="Calibri" panose="020F0502020204030204" pitchFamily="34" charset="0"/>
                <a:cs typeface="Arial" panose="020B0604020202020204" pitchFamily="34" charset="0"/>
              </a:rPr>
              <a:t>Convert 40 cm</a:t>
            </a:r>
            <a:r>
              <a:rPr lang="en-GB" sz="2400" baseline="30000" dirty="0">
                <a:effectLst/>
                <a:latin typeface="Century Gothic" panose="020B0502020202020204" pitchFamily="34" charset="0"/>
                <a:ea typeface="Calibri" panose="020F0502020204030204" pitchFamily="34" charset="0"/>
                <a:cs typeface="Arial" panose="020B0604020202020204" pitchFamily="34" charset="0"/>
              </a:rPr>
              <a:t>3</a:t>
            </a:r>
            <a:r>
              <a:rPr lang="en-GB" sz="2400" dirty="0">
                <a:effectLst/>
                <a:latin typeface="Century Gothic" panose="020B0502020202020204" pitchFamily="34" charset="0"/>
                <a:ea typeface="Calibri" panose="020F0502020204030204" pitchFamily="34" charset="0"/>
                <a:cs typeface="Arial" panose="020B0604020202020204" pitchFamily="34" charset="0"/>
              </a:rPr>
              <a:t> into dm</a:t>
            </a:r>
            <a:r>
              <a:rPr lang="en-GB" sz="2400" baseline="30000" dirty="0">
                <a:effectLst/>
                <a:latin typeface="Century Gothic" panose="020B0502020202020204" pitchFamily="34" charset="0"/>
                <a:ea typeface="Calibri" panose="020F0502020204030204" pitchFamily="34" charset="0"/>
                <a:cs typeface="Arial" panose="020B0604020202020204" pitchFamily="34" charset="0"/>
              </a:rPr>
              <a:t>3</a:t>
            </a:r>
            <a:r>
              <a:rPr lang="en-GB" sz="2400" dirty="0">
                <a:effectLst/>
                <a:latin typeface="Century Gothic" panose="020B0502020202020204" pitchFamily="34" charset="0"/>
                <a:ea typeface="Calibri" panose="020F0502020204030204" pitchFamily="34" charset="0"/>
                <a:cs typeface="Arial" panose="020B0604020202020204" pitchFamily="34" charset="0"/>
              </a:rPr>
              <a:t>. </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marL="457200" lvl="0" indent="-457200">
              <a:lnSpc>
                <a:spcPct val="115000"/>
              </a:lnSpc>
              <a:spcAft>
                <a:spcPts val="800"/>
              </a:spcAft>
              <a:buAutoNum type="arabicPeriod"/>
            </a:pPr>
            <a:r>
              <a:rPr lang="en-GB" sz="2400" dirty="0">
                <a:effectLst/>
                <a:latin typeface="Century Gothic" panose="020B0502020202020204" pitchFamily="34" charset="0"/>
                <a:ea typeface="Calibri" panose="020F0502020204030204" pitchFamily="34" charset="0"/>
                <a:cs typeface="Arial" panose="020B0604020202020204" pitchFamily="34" charset="0"/>
              </a:rPr>
              <a:t>A student reacted a total of 35 g of copper oxide with the acid. What was the concentration of the copper sulfate solution in g/dm</a:t>
            </a:r>
            <a:r>
              <a:rPr lang="en-GB" sz="2400" baseline="30000" dirty="0">
                <a:effectLst/>
                <a:latin typeface="Century Gothic" panose="020B0502020202020204" pitchFamily="34" charset="0"/>
                <a:ea typeface="Calibri" panose="020F0502020204030204" pitchFamily="34" charset="0"/>
                <a:cs typeface="Arial" panose="020B0604020202020204" pitchFamily="34" charset="0"/>
              </a:rPr>
              <a:t>3</a:t>
            </a:r>
            <a:r>
              <a:rPr lang="en-GB" sz="2400" dirty="0">
                <a:effectLst/>
                <a:latin typeface="Century Gothic" panose="020B0502020202020204" pitchFamily="34" charset="0"/>
                <a:ea typeface="Calibri" panose="020F0502020204030204" pitchFamily="34" charset="0"/>
                <a:cs typeface="Arial" panose="020B0604020202020204" pitchFamily="34" charset="0"/>
              </a:rPr>
              <a:t>?</a:t>
            </a:r>
          </a:p>
          <a:p>
            <a:pPr marL="457200" lvl="0" indent="-457200">
              <a:lnSpc>
                <a:spcPct val="115000"/>
              </a:lnSpc>
              <a:spcAft>
                <a:spcPts val="800"/>
              </a:spcAft>
              <a:buAutoNum type="arabicPeriod"/>
            </a:pPr>
            <a:endParaRPr lang="en-GB" sz="2400" dirty="0">
              <a:latin typeface="Century Gothic" panose="020B0502020202020204" pitchFamily="34" charset="0"/>
              <a:ea typeface="Calibri" panose="020F0502020204030204" pitchFamily="34" charset="0"/>
              <a:cs typeface="Arial" panose="020B0604020202020204" pitchFamily="34" charset="0"/>
            </a:endParaRPr>
          </a:p>
          <a:p>
            <a:pPr marL="457200" lvl="0" indent="-457200">
              <a:lnSpc>
                <a:spcPct val="115000"/>
              </a:lnSpc>
              <a:spcAft>
                <a:spcPts val="800"/>
              </a:spcAft>
              <a:buAutoNum type="arabicPeriod"/>
            </a:pPr>
            <a:endParaRPr lang="en-GB" sz="2400" dirty="0">
              <a:effectLst/>
              <a:latin typeface="Century Gothic" panose="020B0502020202020204" pitchFamily="34" charset="0"/>
              <a:ea typeface="Calibri" panose="020F0502020204030204" pitchFamily="34" charset="0"/>
              <a:cs typeface="Arial" panose="020B0604020202020204" pitchFamily="34" charset="0"/>
            </a:endParaRPr>
          </a:p>
          <a:p>
            <a:pPr marL="457200" lvl="0" indent="-457200">
              <a:lnSpc>
                <a:spcPct val="115000"/>
              </a:lnSpc>
              <a:spcAft>
                <a:spcPts val="800"/>
              </a:spcAft>
              <a:buAutoNum type="arabicPeriod"/>
            </a:pPr>
            <a:endParaRPr lang="en-GB" sz="2400" dirty="0">
              <a:latin typeface="Century Gothic" panose="020B0502020202020204" pitchFamily="34" charset="0"/>
              <a:ea typeface="Calibri" panose="020F0502020204030204" pitchFamily="34" charset="0"/>
              <a:cs typeface="Arial" panose="020B0604020202020204" pitchFamily="34" charset="0"/>
            </a:endParaRPr>
          </a:p>
          <a:p>
            <a:pPr marL="457200" lvl="0" indent="-457200">
              <a:lnSpc>
                <a:spcPct val="115000"/>
              </a:lnSpc>
              <a:spcAft>
                <a:spcPts val="800"/>
              </a:spcAft>
              <a:buAutoNum type="arabicPeriod"/>
            </a:pPr>
            <a:r>
              <a:rPr lang="en-GB" sz="2400" dirty="0">
                <a:effectLst/>
                <a:latin typeface="Century Gothic" panose="020B0502020202020204" pitchFamily="34" charset="0"/>
                <a:ea typeface="Calibri" panose="020F0502020204030204" pitchFamily="34" charset="0"/>
                <a:cs typeface="Arial" panose="020B0604020202020204" pitchFamily="34" charset="0"/>
              </a:rPr>
              <a:t>Would the solution be more or less concentrated if the student had used 0.05 dm</a:t>
            </a:r>
            <a:r>
              <a:rPr lang="en-GB" sz="2400" baseline="30000" dirty="0">
                <a:effectLst/>
                <a:latin typeface="Century Gothic" panose="020B0502020202020204" pitchFamily="34" charset="0"/>
                <a:ea typeface="Calibri" panose="020F0502020204030204" pitchFamily="34" charset="0"/>
                <a:cs typeface="Arial" panose="020B0604020202020204" pitchFamily="34" charset="0"/>
              </a:rPr>
              <a:t>3</a:t>
            </a:r>
            <a:r>
              <a:rPr lang="en-GB" sz="2400" dirty="0">
                <a:effectLst/>
                <a:latin typeface="Century Gothic" panose="020B0502020202020204" pitchFamily="34" charset="0"/>
                <a:ea typeface="Calibri" panose="020F0502020204030204" pitchFamily="34" charset="0"/>
                <a:cs typeface="Arial" panose="020B0604020202020204" pitchFamily="34" charset="0"/>
              </a:rPr>
              <a:t> of acid? Show your workings.</a:t>
            </a:r>
          </a:p>
          <a:p>
            <a:pPr marL="342900" lvl="0" indent="-342900">
              <a:lnSpc>
                <a:spcPct val="115000"/>
              </a:lnSpc>
              <a:spcAft>
                <a:spcPts val="800"/>
              </a:spcAft>
              <a:buFont typeface="+mj-lt"/>
              <a:buAutoNum type="arabicPeriod"/>
            </a:pPr>
            <a:endParaRPr lang="en-GB"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19AB7E3-96E0-4E5D-B9A3-6F4B4455404F}"/>
              </a:ext>
            </a:extLst>
          </p:cNvPr>
          <p:cNvSpPr txBox="1"/>
          <p:nvPr/>
        </p:nvSpPr>
        <p:spPr>
          <a:xfrm>
            <a:off x="4820458" y="1499318"/>
            <a:ext cx="4393903"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40/1000 = 0.04 dm</a:t>
            </a:r>
            <a:r>
              <a:rPr lang="en-GB" sz="2400" b="1" baseline="30000" dirty="0">
                <a:solidFill>
                  <a:schemeClr val="accent1"/>
                </a:solidFill>
                <a:latin typeface="Century Gothic" panose="020B0502020202020204" pitchFamily="34" charset="0"/>
              </a:rPr>
              <a:t>3</a:t>
            </a:r>
            <a:endParaRPr lang="en-GB" sz="2400" b="1" dirty="0">
              <a:solidFill>
                <a:schemeClr val="accent1"/>
              </a:solidFill>
              <a:latin typeface="Century Gothic" panose="020B0502020202020204" pitchFamily="34" charset="0"/>
            </a:endParaRPr>
          </a:p>
        </p:txBody>
      </p:sp>
      <p:sp>
        <p:nvSpPr>
          <p:cNvPr id="8" name="TextBox 7">
            <a:extLst>
              <a:ext uri="{FF2B5EF4-FFF2-40B4-BE49-F238E27FC236}">
                <a16:creationId xmlns:a16="http://schemas.microsoft.com/office/drawing/2014/main" id="{A08D94CF-3C8F-4EC9-A408-EAE67B48EC99}"/>
              </a:ext>
            </a:extLst>
          </p:cNvPr>
          <p:cNvSpPr txBox="1"/>
          <p:nvPr/>
        </p:nvSpPr>
        <p:spPr>
          <a:xfrm>
            <a:off x="693908" y="2938539"/>
            <a:ext cx="10415081" cy="1338572"/>
          </a:xfrm>
          <a:prstGeom prst="rect">
            <a:avLst/>
          </a:prstGeom>
          <a:noFill/>
        </p:spPr>
        <p:txBody>
          <a:bodyPr wrap="square">
            <a:spAutoFit/>
          </a:bodyPr>
          <a:lstStyle/>
          <a:p>
            <a:pPr marL="138430">
              <a:lnSpc>
                <a:spcPct val="115000"/>
              </a:lnSpc>
            </a:pPr>
            <a:r>
              <a:rPr lang="en-GB" sz="2400" b="1" dirty="0">
                <a:solidFill>
                  <a:srgbClr val="4472C4"/>
                </a:solidFill>
                <a:effectLst/>
                <a:latin typeface="Century Gothic" panose="020B0502020202020204" pitchFamily="34" charset="0"/>
                <a:ea typeface="Calibri" panose="020F0502020204030204" pitchFamily="34" charset="0"/>
                <a:cs typeface="Arial" panose="020B0604020202020204" pitchFamily="34" charset="0"/>
              </a:rPr>
              <a:t>Concentration = mass / volume</a:t>
            </a:r>
          </a:p>
          <a:p>
            <a:pPr marL="138430">
              <a:lnSpc>
                <a:spcPct val="115000"/>
              </a:lnSpc>
            </a:pPr>
            <a:r>
              <a:rPr lang="en-GB" sz="2400" b="1" dirty="0">
                <a:solidFill>
                  <a:srgbClr val="4472C4"/>
                </a:solidFill>
                <a:effectLst/>
                <a:latin typeface="Century Gothic" panose="020B0502020202020204" pitchFamily="34" charset="0"/>
                <a:ea typeface="Calibri" panose="020F0502020204030204" pitchFamily="34" charset="0"/>
                <a:cs typeface="Arial" panose="020B0604020202020204" pitchFamily="34" charset="0"/>
              </a:rPr>
              <a:t>                          = 35 / 0.04</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marL="138430">
              <a:lnSpc>
                <a:spcPct val="115000"/>
              </a:lnSpc>
            </a:pPr>
            <a:r>
              <a:rPr lang="en-GB" sz="2400" b="1"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GB" sz="2400" b="1" dirty="0">
                <a:solidFill>
                  <a:srgbClr val="4472C4"/>
                </a:solidFill>
                <a:latin typeface="Calibri" panose="020F0502020204030204" pitchFamily="34" charset="0"/>
                <a:ea typeface="Calibri" panose="020F0502020204030204" pitchFamily="34" charset="0"/>
                <a:cs typeface="Times New Roman" panose="02020603050405020304" pitchFamily="18" charset="0"/>
              </a:rPr>
              <a:t>    </a:t>
            </a:r>
            <a:r>
              <a:rPr lang="en-GB" sz="2400" b="1"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GB" sz="2400" b="1" dirty="0">
                <a:solidFill>
                  <a:srgbClr val="4472C4"/>
                </a:solidFill>
                <a:effectLst/>
                <a:latin typeface="Century Gothic" panose="020B0502020202020204" pitchFamily="34" charset="0"/>
                <a:ea typeface="Calibri" panose="020F0502020204030204" pitchFamily="34" charset="0"/>
                <a:cs typeface="Arial" panose="020B0604020202020204" pitchFamily="34" charset="0"/>
              </a:rPr>
              <a:t>= 875 g/dm</a:t>
            </a:r>
            <a:r>
              <a:rPr lang="en-GB" sz="2400" b="1" baseline="30000" dirty="0">
                <a:solidFill>
                  <a:srgbClr val="4472C4"/>
                </a:solidFill>
                <a:effectLst/>
                <a:latin typeface="Century Gothic" panose="020B0502020202020204" pitchFamily="34" charset="0"/>
                <a:ea typeface="Calibri" panose="020F0502020204030204" pitchFamily="34" charset="0"/>
                <a:cs typeface="Arial" panose="020B0604020202020204" pitchFamily="34" charset="0"/>
              </a:rPr>
              <a:t>3</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11FBC2C3-E72B-4639-87C5-6235B295CD80}"/>
              </a:ext>
            </a:extLst>
          </p:cNvPr>
          <p:cNvSpPr txBox="1"/>
          <p:nvPr/>
        </p:nvSpPr>
        <p:spPr>
          <a:xfrm>
            <a:off x="642459" y="5383341"/>
            <a:ext cx="5233047" cy="1338572"/>
          </a:xfrm>
          <a:prstGeom prst="rect">
            <a:avLst/>
          </a:prstGeom>
          <a:noFill/>
        </p:spPr>
        <p:txBody>
          <a:bodyPr wrap="square">
            <a:spAutoFit/>
          </a:bodyPr>
          <a:lstStyle/>
          <a:p>
            <a:pPr marL="138430">
              <a:lnSpc>
                <a:spcPct val="115000"/>
              </a:lnSpc>
            </a:pPr>
            <a:r>
              <a:rPr lang="en-GB" sz="2400" b="1" dirty="0">
                <a:solidFill>
                  <a:srgbClr val="4472C4"/>
                </a:solidFill>
                <a:effectLst/>
                <a:latin typeface="Century Gothic" panose="020B0502020202020204" pitchFamily="34" charset="0"/>
                <a:ea typeface="Calibri" panose="020F0502020204030204" pitchFamily="34" charset="0"/>
                <a:cs typeface="Arial" panose="020B0604020202020204" pitchFamily="34" charset="0"/>
              </a:rPr>
              <a:t>Concentration = mass / volume                </a:t>
            </a:r>
          </a:p>
          <a:p>
            <a:pPr marL="138430">
              <a:lnSpc>
                <a:spcPct val="115000"/>
              </a:lnSpc>
            </a:pPr>
            <a:r>
              <a:rPr lang="en-GB" sz="2400" b="1" dirty="0">
                <a:solidFill>
                  <a:srgbClr val="4472C4"/>
                </a:solidFill>
                <a:effectLst/>
                <a:latin typeface="Century Gothic" panose="020B0502020202020204" pitchFamily="34" charset="0"/>
                <a:ea typeface="Calibri" panose="020F0502020204030204" pitchFamily="34" charset="0"/>
                <a:cs typeface="Arial" panose="020B0604020202020204" pitchFamily="34" charset="0"/>
              </a:rPr>
              <a:t>                          = 35 / 0.05</a:t>
            </a: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marL="138430">
              <a:lnSpc>
                <a:spcPct val="115000"/>
              </a:lnSpc>
            </a:pPr>
            <a:r>
              <a:rPr lang="en-GB" sz="2400" b="1"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GB" sz="2400" b="1" dirty="0">
                <a:solidFill>
                  <a:srgbClr val="4472C4"/>
                </a:solidFill>
                <a:effectLst/>
                <a:latin typeface="Century Gothic" panose="020B0502020202020204" pitchFamily="34" charset="0"/>
                <a:ea typeface="Calibri" panose="020F0502020204030204" pitchFamily="34" charset="0"/>
                <a:cs typeface="Arial" panose="020B0604020202020204" pitchFamily="34" charset="0"/>
              </a:rPr>
              <a:t>= 700 g/dm</a:t>
            </a:r>
            <a:r>
              <a:rPr lang="en-GB" sz="2400" b="1" baseline="30000" dirty="0">
                <a:solidFill>
                  <a:srgbClr val="4472C4"/>
                </a:solidFill>
                <a:effectLst/>
                <a:latin typeface="Century Gothic" panose="020B0502020202020204" pitchFamily="34" charset="0"/>
                <a:ea typeface="Calibri" panose="020F0502020204030204" pitchFamily="34" charset="0"/>
                <a:cs typeface="Arial" panose="020B0604020202020204" pitchFamily="34" charset="0"/>
              </a:rPr>
              <a:t>3</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D769DADB-F0F3-427E-8CEE-3BBC3FA07A8E}"/>
              </a:ext>
            </a:extLst>
          </p:cNvPr>
          <p:cNvSpPr txBox="1"/>
          <p:nvPr/>
        </p:nvSpPr>
        <p:spPr>
          <a:xfrm>
            <a:off x="5850000" y="5383341"/>
            <a:ext cx="5233047" cy="913840"/>
          </a:xfrm>
          <a:prstGeom prst="rect">
            <a:avLst/>
          </a:prstGeom>
          <a:noFill/>
        </p:spPr>
        <p:txBody>
          <a:bodyPr wrap="square">
            <a:spAutoFit/>
          </a:bodyPr>
          <a:lstStyle/>
          <a:p>
            <a:pPr marL="138430">
              <a:lnSpc>
                <a:spcPct val="115000"/>
              </a:lnSpc>
            </a:pPr>
            <a:r>
              <a:rPr lang="en-GB" sz="2400" b="1" dirty="0">
                <a:solidFill>
                  <a:srgbClr val="4472C4"/>
                </a:solidFill>
                <a:effectLst/>
                <a:latin typeface="Century Gothic" panose="020B0502020202020204" pitchFamily="34" charset="0"/>
                <a:ea typeface="Calibri" panose="020F0502020204030204" pitchFamily="34" charset="0"/>
                <a:cs typeface="Arial" panose="020B0604020202020204" pitchFamily="34" charset="0"/>
              </a:rPr>
              <a:t>700 g/dm</a:t>
            </a:r>
            <a:r>
              <a:rPr lang="en-GB" sz="2400" b="1" baseline="30000" dirty="0">
                <a:solidFill>
                  <a:srgbClr val="4472C4"/>
                </a:solidFill>
                <a:effectLst/>
                <a:latin typeface="Century Gothic" panose="020B0502020202020204" pitchFamily="34" charset="0"/>
                <a:ea typeface="Calibri" panose="020F0502020204030204" pitchFamily="34" charset="0"/>
                <a:cs typeface="Arial" panose="020B0604020202020204" pitchFamily="34" charset="0"/>
              </a:rPr>
              <a:t>3</a:t>
            </a:r>
            <a:r>
              <a:rPr lang="en-GB" sz="2400" b="1" dirty="0">
                <a:solidFill>
                  <a:srgbClr val="4472C4"/>
                </a:solidFill>
                <a:effectLst/>
                <a:latin typeface="Century Gothic" panose="020B0502020202020204" pitchFamily="34" charset="0"/>
                <a:ea typeface="Calibri" panose="020F0502020204030204" pitchFamily="34" charset="0"/>
                <a:cs typeface="Arial" panose="020B0604020202020204" pitchFamily="34" charset="0"/>
              </a:rPr>
              <a:t> is less concentrated than 875 g/dm</a:t>
            </a:r>
            <a:r>
              <a:rPr lang="en-GB" sz="2400" b="1" baseline="30000" dirty="0">
                <a:solidFill>
                  <a:srgbClr val="4472C4"/>
                </a:solidFill>
                <a:effectLst/>
                <a:latin typeface="Century Gothic" panose="020B0502020202020204" pitchFamily="34" charset="0"/>
                <a:ea typeface="Calibri" panose="020F0502020204030204" pitchFamily="34" charset="0"/>
                <a:cs typeface="Arial" panose="020B0604020202020204" pitchFamily="34" charset="0"/>
              </a:rPr>
              <a:t>3</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4050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3541" y="117693"/>
            <a:ext cx="10703461" cy="6740307"/>
          </a:xfrm>
          <a:prstGeom prst="rect">
            <a:avLst/>
          </a:prstGeom>
          <a:noFill/>
        </p:spPr>
        <p:txBody>
          <a:bodyPr wrap="square" rtlCol="0">
            <a:spAutoFit/>
          </a:bodyPr>
          <a:lstStyle/>
          <a:p>
            <a:pPr lvl="0"/>
            <a:r>
              <a:rPr lang="en-GB" sz="2400" b="1" dirty="0">
                <a:solidFill>
                  <a:schemeClr val="dk1"/>
                </a:solidFill>
                <a:latin typeface="Century Gothic"/>
                <a:ea typeface="Century Gothic"/>
                <a:cs typeface="Century Gothic"/>
                <a:sym typeface="Century Gothic"/>
              </a:rPr>
              <a:t>Answer the following questions.</a:t>
            </a:r>
            <a:endParaRPr lang="en-GB" sz="2400" b="1"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Which piece of equipment would give the most precise measurement of volume?</a:t>
            </a:r>
          </a:p>
          <a:p>
            <a:pPr marL="914400" lvl="1" indent="-457200">
              <a:buFont typeface="Wingdings" pitchFamily="2" charset="2"/>
              <a:buChar char="q"/>
            </a:pPr>
            <a:r>
              <a:rPr lang="en-GB" sz="2400" dirty="0">
                <a:latin typeface="Century Gothic" panose="020B0502020202020204" pitchFamily="34" charset="0"/>
              </a:rPr>
              <a:t>A. Graduated cylinder</a:t>
            </a:r>
          </a:p>
          <a:p>
            <a:pPr marL="914400" lvl="1" indent="-457200">
              <a:buFont typeface="Wingdings" pitchFamily="2" charset="2"/>
              <a:buChar char="q"/>
            </a:pPr>
            <a:r>
              <a:rPr lang="en-GB" sz="2400" dirty="0">
                <a:latin typeface="Century Gothic" panose="020B0502020202020204" pitchFamily="34" charset="0"/>
              </a:rPr>
              <a:t>B. Beaker</a:t>
            </a:r>
          </a:p>
          <a:p>
            <a:pPr marL="914400" lvl="1" indent="-457200">
              <a:buFont typeface="Wingdings" pitchFamily="2" charset="2"/>
              <a:buChar char="q"/>
            </a:pPr>
            <a:r>
              <a:rPr lang="en-GB" sz="2400" dirty="0">
                <a:latin typeface="Century Gothic" panose="020B0502020202020204" pitchFamily="34" charset="0"/>
              </a:rPr>
              <a:t>C. Both A and B</a:t>
            </a:r>
          </a:p>
          <a:p>
            <a:endParaRPr lang="en-GB" sz="2400" dirty="0">
              <a:latin typeface="Century Gothic" panose="020B0502020202020204" pitchFamily="34" charset="0"/>
            </a:endParaRPr>
          </a:p>
          <a:p>
            <a:pPr marL="457200" indent="-457200">
              <a:buFont typeface="+mj-lt"/>
              <a:buAutoNum type="arabicPeriod" startAt="2"/>
            </a:pPr>
            <a:r>
              <a:rPr lang="en-GB" sz="2400" dirty="0">
                <a:latin typeface="Century Gothic" panose="020B0502020202020204" pitchFamily="34" charset="0"/>
              </a:rPr>
              <a:t>What volume of water is in the graduated cylinder </a:t>
            </a:r>
          </a:p>
          <a:p>
            <a:r>
              <a:rPr lang="en-GB" sz="2400" dirty="0">
                <a:latin typeface="Century Gothic" panose="020B0502020202020204" pitchFamily="34" charset="0"/>
              </a:rPr>
              <a:t>       pictured?</a:t>
            </a:r>
          </a:p>
          <a:p>
            <a:pPr marL="914400" lvl="1" indent="-457200">
              <a:buFont typeface="Wingdings" pitchFamily="2" charset="2"/>
              <a:buChar char="q"/>
            </a:pPr>
            <a:r>
              <a:rPr lang="en-GB" sz="2400" dirty="0">
                <a:latin typeface="Century Gothic" panose="020B0502020202020204" pitchFamily="34" charset="0"/>
              </a:rPr>
              <a:t>A. 6.6 mL</a:t>
            </a:r>
          </a:p>
          <a:p>
            <a:pPr marL="914400" lvl="1" indent="-457200">
              <a:buFont typeface="Wingdings" pitchFamily="2" charset="2"/>
              <a:buChar char="q"/>
            </a:pPr>
            <a:r>
              <a:rPr lang="en-GB" sz="2400" dirty="0">
                <a:latin typeface="Century Gothic" panose="020B0502020202020204" pitchFamily="34" charset="0"/>
              </a:rPr>
              <a:t>B. 7.2 mL</a:t>
            </a:r>
          </a:p>
          <a:p>
            <a:pPr marL="914400" lvl="1" indent="-457200">
              <a:buFont typeface="Wingdings" pitchFamily="2" charset="2"/>
              <a:buChar char="q"/>
            </a:pPr>
            <a:r>
              <a:rPr lang="en-GB" sz="2400" dirty="0">
                <a:latin typeface="Century Gothic" panose="020B0502020202020204" pitchFamily="34" charset="0"/>
              </a:rPr>
              <a:t>C. 7 mL</a:t>
            </a:r>
          </a:p>
          <a:p>
            <a:endParaRPr lang="en-GB" sz="2400" dirty="0">
              <a:latin typeface="Century Gothic" panose="020B0502020202020204" pitchFamily="34" charset="0"/>
            </a:endParaRPr>
          </a:p>
          <a:p>
            <a:pPr marL="457200" indent="-457200">
              <a:buFont typeface="+mj-lt"/>
              <a:buAutoNum type="arabicPeriod" startAt="3"/>
            </a:pPr>
            <a:r>
              <a:rPr lang="en-GB" sz="2400" dirty="0">
                <a:latin typeface="Century Gothic" panose="020B0502020202020204" pitchFamily="34" charset="0"/>
              </a:rPr>
              <a:t>Why do we need to heat the acid when preparing a solution of copper sulfate?</a:t>
            </a:r>
          </a:p>
          <a:p>
            <a:pPr marL="914400" lvl="1" indent="-457200">
              <a:buFont typeface="Wingdings" pitchFamily="2" charset="2"/>
              <a:buChar char="q"/>
            </a:pPr>
            <a:r>
              <a:rPr lang="en-GB" sz="2400" dirty="0">
                <a:latin typeface="Century Gothic" panose="020B0502020202020204" pitchFamily="34" charset="0"/>
              </a:rPr>
              <a:t>A. So the water starts to evaporate for crystallisation</a:t>
            </a:r>
          </a:p>
          <a:p>
            <a:pPr marL="914400" lvl="1" indent="-457200">
              <a:buFont typeface="Wingdings" pitchFamily="2" charset="2"/>
              <a:buChar char="q"/>
            </a:pPr>
            <a:r>
              <a:rPr lang="en-GB" sz="2400" dirty="0">
                <a:latin typeface="Century Gothic" panose="020B0502020202020204" pitchFamily="34" charset="0"/>
              </a:rPr>
              <a:t>B. So the reaction happens faster</a:t>
            </a:r>
          </a:p>
          <a:p>
            <a:pPr marL="914400" lvl="1" indent="-457200">
              <a:buFont typeface="Wingdings" pitchFamily="2" charset="2"/>
              <a:buChar char="q"/>
            </a:pPr>
            <a:r>
              <a:rPr lang="en-GB" sz="2400" dirty="0">
                <a:latin typeface="Century Gothic" panose="020B0502020202020204" pitchFamily="34" charset="0"/>
              </a:rPr>
              <a:t>C. So that bigger crystals will form</a:t>
            </a:r>
          </a:p>
        </p:txBody>
      </p:sp>
      <p:sp>
        <p:nvSpPr>
          <p:cNvPr id="3" name="TextBox 2">
            <a:extLst>
              <a:ext uri="{FF2B5EF4-FFF2-40B4-BE49-F238E27FC236}">
                <a16:creationId xmlns:a16="http://schemas.microsoft.com/office/drawing/2014/main" id="{1DFDC647-DDDC-C242-8795-83E68565D0B8}"/>
              </a:ext>
            </a:extLst>
          </p:cNvPr>
          <p:cNvSpPr txBox="1"/>
          <p:nvPr/>
        </p:nvSpPr>
        <p:spPr>
          <a:xfrm>
            <a:off x="752251" y="1009596"/>
            <a:ext cx="530915" cy="646331"/>
          </a:xfrm>
          <a:prstGeom prst="rect">
            <a:avLst/>
          </a:prstGeom>
          <a:noFill/>
        </p:spPr>
        <p:txBody>
          <a:bodyPr wrap="none" rtlCol="0">
            <a:spAutoFit/>
          </a:bodyPr>
          <a:lstStyle/>
          <a:p>
            <a:r>
              <a:rPr lang="en-US" sz="3600" b="1" dirty="0">
                <a:solidFill>
                  <a:schemeClr val="accent1"/>
                </a:solidFill>
              </a:rPr>
              <a:t>✓</a:t>
            </a:r>
          </a:p>
        </p:txBody>
      </p:sp>
      <p:sp>
        <p:nvSpPr>
          <p:cNvPr id="18" name="TextBox 17">
            <a:extLst>
              <a:ext uri="{FF2B5EF4-FFF2-40B4-BE49-F238E27FC236}">
                <a16:creationId xmlns:a16="http://schemas.microsoft.com/office/drawing/2014/main" id="{E99D7C4E-F47B-BE49-AF48-DE77C7CBB504}"/>
              </a:ext>
            </a:extLst>
          </p:cNvPr>
          <p:cNvSpPr txBox="1"/>
          <p:nvPr/>
        </p:nvSpPr>
        <p:spPr>
          <a:xfrm>
            <a:off x="752251" y="3235131"/>
            <a:ext cx="530915" cy="646331"/>
          </a:xfrm>
          <a:prstGeom prst="rect">
            <a:avLst/>
          </a:prstGeom>
          <a:noFill/>
        </p:spPr>
        <p:txBody>
          <a:bodyPr wrap="none" rtlCol="0">
            <a:spAutoFit/>
          </a:bodyPr>
          <a:lstStyle/>
          <a:p>
            <a:r>
              <a:rPr lang="en-US" sz="3600" b="1" dirty="0">
                <a:solidFill>
                  <a:schemeClr val="accent1"/>
                </a:solidFill>
              </a:rPr>
              <a:t>✓</a:t>
            </a:r>
          </a:p>
        </p:txBody>
      </p:sp>
      <p:sp>
        <p:nvSpPr>
          <p:cNvPr id="19" name="TextBox 18">
            <a:extLst>
              <a:ext uri="{FF2B5EF4-FFF2-40B4-BE49-F238E27FC236}">
                <a16:creationId xmlns:a16="http://schemas.microsoft.com/office/drawing/2014/main" id="{1336FC0B-DF97-E145-B2E9-59562A53C9DE}"/>
              </a:ext>
            </a:extLst>
          </p:cNvPr>
          <p:cNvSpPr txBox="1"/>
          <p:nvPr/>
        </p:nvSpPr>
        <p:spPr>
          <a:xfrm>
            <a:off x="749924" y="5791402"/>
            <a:ext cx="530915" cy="646331"/>
          </a:xfrm>
          <a:prstGeom prst="rect">
            <a:avLst/>
          </a:prstGeom>
          <a:noFill/>
        </p:spPr>
        <p:txBody>
          <a:bodyPr wrap="none" rtlCol="0">
            <a:spAutoFit/>
          </a:bodyPr>
          <a:lstStyle/>
          <a:p>
            <a:r>
              <a:rPr lang="en-US" sz="3600" b="1" dirty="0">
                <a:solidFill>
                  <a:schemeClr val="accent1"/>
                </a:solidFill>
              </a:rPr>
              <a:t>✓</a:t>
            </a:r>
          </a:p>
        </p:txBody>
      </p:sp>
      <p:sp>
        <p:nvSpPr>
          <p:cNvPr id="2" name="Rectangle 1">
            <a:extLst>
              <a:ext uri="{FF2B5EF4-FFF2-40B4-BE49-F238E27FC236}">
                <a16:creationId xmlns:a16="http://schemas.microsoft.com/office/drawing/2014/main" id="{36C5C80F-6AAA-EDBA-6DFA-85CE60C7A9D5}"/>
              </a:ext>
            </a:extLst>
          </p:cNvPr>
          <p:cNvSpPr/>
          <p:nvPr/>
        </p:nvSpPr>
        <p:spPr>
          <a:xfrm>
            <a:off x="9433560" y="1569720"/>
            <a:ext cx="1706880" cy="312420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a:extLst>
              <a:ext uri="{FF2B5EF4-FFF2-40B4-BE49-F238E27FC236}">
                <a16:creationId xmlns:a16="http://schemas.microsoft.com/office/drawing/2014/main" id="{FFD041B6-B94D-C5EB-D0AF-97FA1CD53B7E}"/>
              </a:ext>
            </a:extLst>
          </p:cNvPr>
          <p:cNvCxnSpPr/>
          <p:nvPr/>
        </p:nvCxnSpPr>
        <p:spPr>
          <a:xfrm>
            <a:off x="9433560" y="1767840"/>
            <a:ext cx="853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B99DC4E-526A-C652-9761-477DE1757C1C}"/>
              </a:ext>
            </a:extLst>
          </p:cNvPr>
          <p:cNvCxnSpPr/>
          <p:nvPr/>
        </p:nvCxnSpPr>
        <p:spPr>
          <a:xfrm>
            <a:off x="9433560" y="1950720"/>
            <a:ext cx="853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7CF8EB4-1FCF-509E-FC6E-F41C240B7AED}"/>
              </a:ext>
            </a:extLst>
          </p:cNvPr>
          <p:cNvCxnSpPr/>
          <p:nvPr/>
        </p:nvCxnSpPr>
        <p:spPr>
          <a:xfrm>
            <a:off x="9433560" y="2148840"/>
            <a:ext cx="853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5EB49C3-B786-E16F-F97F-BE4950A07D83}"/>
              </a:ext>
            </a:extLst>
          </p:cNvPr>
          <p:cNvCxnSpPr>
            <a:cxnSpLocks/>
          </p:cNvCxnSpPr>
          <p:nvPr/>
        </p:nvCxnSpPr>
        <p:spPr>
          <a:xfrm>
            <a:off x="9448800" y="234696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F118E2D-F075-1FEB-5338-AE54D1CC196A}"/>
              </a:ext>
            </a:extLst>
          </p:cNvPr>
          <p:cNvCxnSpPr/>
          <p:nvPr/>
        </p:nvCxnSpPr>
        <p:spPr>
          <a:xfrm>
            <a:off x="9448800" y="2529840"/>
            <a:ext cx="853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EFD11F4-7492-65DB-0741-9274DFDE7329}"/>
              </a:ext>
            </a:extLst>
          </p:cNvPr>
          <p:cNvCxnSpPr/>
          <p:nvPr/>
        </p:nvCxnSpPr>
        <p:spPr>
          <a:xfrm>
            <a:off x="9448800" y="2727960"/>
            <a:ext cx="853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0E1295F-F45E-6D9F-5BAF-F605BDFE009F}"/>
              </a:ext>
            </a:extLst>
          </p:cNvPr>
          <p:cNvCxnSpPr/>
          <p:nvPr/>
        </p:nvCxnSpPr>
        <p:spPr>
          <a:xfrm>
            <a:off x="9448800" y="2941320"/>
            <a:ext cx="853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BFCBBCB-44C0-E988-B4ED-8F93E672C5C1}"/>
              </a:ext>
            </a:extLst>
          </p:cNvPr>
          <p:cNvCxnSpPr/>
          <p:nvPr/>
        </p:nvCxnSpPr>
        <p:spPr>
          <a:xfrm>
            <a:off x="9448800" y="3124200"/>
            <a:ext cx="853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AE842E-8456-57ED-AC63-E4B06A579CCE}"/>
              </a:ext>
            </a:extLst>
          </p:cNvPr>
          <p:cNvCxnSpPr>
            <a:cxnSpLocks/>
          </p:cNvCxnSpPr>
          <p:nvPr/>
        </p:nvCxnSpPr>
        <p:spPr>
          <a:xfrm>
            <a:off x="9448800" y="3322320"/>
            <a:ext cx="1280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104AB53-51E3-C1A1-5C4D-7D52A5B0F14F}"/>
              </a:ext>
            </a:extLst>
          </p:cNvPr>
          <p:cNvCxnSpPr/>
          <p:nvPr/>
        </p:nvCxnSpPr>
        <p:spPr>
          <a:xfrm>
            <a:off x="9464040" y="3520440"/>
            <a:ext cx="853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9828F17-C2A2-E2D8-317D-7F30A82C069B}"/>
              </a:ext>
            </a:extLst>
          </p:cNvPr>
          <p:cNvCxnSpPr/>
          <p:nvPr/>
        </p:nvCxnSpPr>
        <p:spPr>
          <a:xfrm>
            <a:off x="9464040" y="3703320"/>
            <a:ext cx="853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915C183-ECFD-8DCF-6843-1EA1707F133F}"/>
              </a:ext>
            </a:extLst>
          </p:cNvPr>
          <p:cNvCxnSpPr/>
          <p:nvPr/>
        </p:nvCxnSpPr>
        <p:spPr>
          <a:xfrm>
            <a:off x="9464040" y="3901440"/>
            <a:ext cx="853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C8B536E-F413-5E73-58DD-9EC365C3FD5F}"/>
              </a:ext>
            </a:extLst>
          </p:cNvPr>
          <p:cNvCxnSpPr/>
          <p:nvPr/>
        </p:nvCxnSpPr>
        <p:spPr>
          <a:xfrm>
            <a:off x="9464040" y="4099560"/>
            <a:ext cx="853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FA92BFD-2A14-5A81-E08D-47F76A105211}"/>
              </a:ext>
            </a:extLst>
          </p:cNvPr>
          <p:cNvCxnSpPr>
            <a:cxnSpLocks/>
          </p:cNvCxnSpPr>
          <p:nvPr/>
        </p:nvCxnSpPr>
        <p:spPr>
          <a:xfrm>
            <a:off x="9464040" y="4282440"/>
            <a:ext cx="12496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81E661C-3ACE-E87B-EF86-9A9D697A936A}"/>
              </a:ext>
            </a:extLst>
          </p:cNvPr>
          <p:cNvCxnSpPr/>
          <p:nvPr/>
        </p:nvCxnSpPr>
        <p:spPr>
          <a:xfrm>
            <a:off x="9464040" y="4480560"/>
            <a:ext cx="853440" cy="0"/>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F154AAFB-DA12-E054-C222-143176263CC7}"/>
              </a:ext>
            </a:extLst>
          </p:cNvPr>
          <p:cNvSpPr txBox="1"/>
          <p:nvPr/>
        </p:nvSpPr>
        <p:spPr>
          <a:xfrm>
            <a:off x="10759440" y="2148840"/>
            <a:ext cx="322524" cy="369332"/>
          </a:xfrm>
          <a:prstGeom prst="rect">
            <a:avLst/>
          </a:prstGeom>
          <a:noFill/>
        </p:spPr>
        <p:txBody>
          <a:bodyPr wrap="none" rtlCol="0">
            <a:spAutoFit/>
          </a:bodyPr>
          <a:lstStyle/>
          <a:p>
            <a:r>
              <a:rPr lang="en-GB" dirty="0">
                <a:latin typeface="Century Gothic" panose="020B0502020202020204" pitchFamily="34" charset="0"/>
              </a:rPr>
              <a:t>8</a:t>
            </a:r>
          </a:p>
        </p:txBody>
      </p:sp>
      <p:sp>
        <p:nvSpPr>
          <p:cNvPr id="37" name="TextBox 36">
            <a:extLst>
              <a:ext uri="{FF2B5EF4-FFF2-40B4-BE49-F238E27FC236}">
                <a16:creationId xmlns:a16="http://schemas.microsoft.com/office/drawing/2014/main" id="{D3E64D7B-3CFB-E321-2BFB-148532741AFD}"/>
              </a:ext>
            </a:extLst>
          </p:cNvPr>
          <p:cNvSpPr txBox="1"/>
          <p:nvPr/>
        </p:nvSpPr>
        <p:spPr>
          <a:xfrm>
            <a:off x="10713720" y="4114800"/>
            <a:ext cx="312906" cy="369332"/>
          </a:xfrm>
          <a:prstGeom prst="rect">
            <a:avLst/>
          </a:prstGeom>
          <a:noFill/>
        </p:spPr>
        <p:txBody>
          <a:bodyPr wrap="none" rtlCol="0">
            <a:spAutoFit/>
          </a:bodyPr>
          <a:lstStyle/>
          <a:p>
            <a:r>
              <a:rPr lang="en-GB" dirty="0">
                <a:latin typeface="Century Gothic" panose="020B0502020202020204" pitchFamily="34" charset="0"/>
              </a:rPr>
              <a:t>6</a:t>
            </a:r>
          </a:p>
        </p:txBody>
      </p:sp>
      <p:sp>
        <p:nvSpPr>
          <p:cNvPr id="38" name="Arc 37">
            <a:extLst>
              <a:ext uri="{FF2B5EF4-FFF2-40B4-BE49-F238E27FC236}">
                <a16:creationId xmlns:a16="http://schemas.microsoft.com/office/drawing/2014/main" id="{E3B61927-769A-A365-8B5C-D03D3478AB11}"/>
              </a:ext>
            </a:extLst>
          </p:cNvPr>
          <p:cNvSpPr/>
          <p:nvPr/>
        </p:nvSpPr>
        <p:spPr>
          <a:xfrm rot="7344896">
            <a:off x="9057031" y="1308867"/>
            <a:ext cx="2001388" cy="2630163"/>
          </a:xfrm>
          <a:prstGeom prst="arc">
            <a:avLst>
              <a:gd name="adj1" fmla="val 16253468"/>
              <a:gd name="adj2" fmla="val 29238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71919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831E25D-3FBF-E44C-A3D8-2B5C3806FDFB}"/>
              </a:ext>
            </a:extLst>
          </p:cNvPr>
          <p:cNvSpPr txBox="1"/>
          <p:nvPr/>
        </p:nvSpPr>
        <p:spPr>
          <a:xfrm>
            <a:off x="275354" y="846027"/>
            <a:ext cx="8475287" cy="461665"/>
          </a:xfrm>
          <a:prstGeom prst="rect">
            <a:avLst/>
          </a:prstGeom>
          <a:noFill/>
        </p:spPr>
        <p:txBody>
          <a:bodyPr wrap="square" rtlCol="0">
            <a:spAutoFit/>
          </a:bodyPr>
          <a:lstStyle/>
          <a:p>
            <a:r>
              <a:rPr lang="en-GB" sz="2400" b="1" dirty="0">
                <a:latin typeface="Century Gothic" panose="020B0502020202020204" pitchFamily="34" charset="0"/>
              </a:rPr>
              <a:t>Name the equipment shown below.</a:t>
            </a:r>
          </a:p>
        </p:txBody>
      </p:sp>
      <p:sp>
        <p:nvSpPr>
          <p:cNvPr id="21" name="TextBox 20">
            <a:extLst>
              <a:ext uri="{FF2B5EF4-FFF2-40B4-BE49-F238E27FC236}">
                <a16:creationId xmlns:a16="http://schemas.microsoft.com/office/drawing/2014/main" id="{479B72FF-095D-8549-9DF6-51F8D7C5B85E}"/>
              </a:ext>
            </a:extLst>
          </p:cNvPr>
          <p:cNvSpPr txBox="1"/>
          <p:nvPr/>
        </p:nvSpPr>
        <p:spPr>
          <a:xfrm>
            <a:off x="4455690" y="1255274"/>
            <a:ext cx="1354383"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Beaker</a:t>
            </a:r>
          </a:p>
        </p:txBody>
      </p:sp>
      <p:sp>
        <p:nvSpPr>
          <p:cNvPr id="37" name="TextBox 36">
            <a:extLst>
              <a:ext uri="{FF2B5EF4-FFF2-40B4-BE49-F238E27FC236}">
                <a16:creationId xmlns:a16="http://schemas.microsoft.com/office/drawing/2014/main" id="{0B468EEF-DEDA-B34B-AE26-A7280AB45769}"/>
              </a:ext>
            </a:extLst>
          </p:cNvPr>
          <p:cNvSpPr txBox="1"/>
          <p:nvPr/>
        </p:nvSpPr>
        <p:spPr>
          <a:xfrm>
            <a:off x="1638044" y="2126188"/>
            <a:ext cx="1354383"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Spatula</a:t>
            </a:r>
          </a:p>
        </p:txBody>
      </p:sp>
      <p:sp>
        <p:nvSpPr>
          <p:cNvPr id="38" name="TextBox 37">
            <a:extLst>
              <a:ext uri="{FF2B5EF4-FFF2-40B4-BE49-F238E27FC236}">
                <a16:creationId xmlns:a16="http://schemas.microsoft.com/office/drawing/2014/main" id="{208080C6-C0A0-EF4C-ABAA-713C4FEE3448}"/>
              </a:ext>
            </a:extLst>
          </p:cNvPr>
          <p:cNvSpPr txBox="1"/>
          <p:nvPr/>
        </p:nvSpPr>
        <p:spPr>
          <a:xfrm>
            <a:off x="6923571" y="1948008"/>
            <a:ext cx="1836431"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Glass rod</a:t>
            </a:r>
          </a:p>
        </p:txBody>
      </p:sp>
      <p:sp>
        <p:nvSpPr>
          <p:cNvPr id="39" name="TextBox 38">
            <a:extLst>
              <a:ext uri="{FF2B5EF4-FFF2-40B4-BE49-F238E27FC236}">
                <a16:creationId xmlns:a16="http://schemas.microsoft.com/office/drawing/2014/main" id="{CC5ED316-09BD-1348-8E0C-EEB0A9D23BEF}"/>
              </a:ext>
            </a:extLst>
          </p:cNvPr>
          <p:cNvSpPr txBox="1"/>
          <p:nvPr/>
        </p:nvSpPr>
        <p:spPr>
          <a:xfrm>
            <a:off x="4554790" y="5649038"/>
            <a:ext cx="1836431"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Funnel</a:t>
            </a:r>
          </a:p>
        </p:txBody>
      </p:sp>
      <p:sp>
        <p:nvSpPr>
          <p:cNvPr id="40" name="TextBox 39">
            <a:extLst>
              <a:ext uri="{FF2B5EF4-FFF2-40B4-BE49-F238E27FC236}">
                <a16:creationId xmlns:a16="http://schemas.microsoft.com/office/drawing/2014/main" id="{88A5CEA6-D745-614F-AA83-8A26D21EE34A}"/>
              </a:ext>
            </a:extLst>
          </p:cNvPr>
          <p:cNvSpPr txBox="1"/>
          <p:nvPr/>
        </p:nvSpPr>
        <p:spPr>
          <a:xfrm>
            <a:off x="1867044" y="5545404"/>
            <a:ext cx="2244677"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Conical Flask</a:t>
            </a:r>
          </a:p>
        </p:txBody>
      </p:sp>
      <p:sp>
        <p:nvSpPr>
          <p:cNvPr id="41" name="TextBox 40">
            <a:extLst>
              <a:ext uri="{FF2B5EF4-FFF2-40B4-BE49-F238E27FC236}">
                <a16:creationId xmlns:a16="http://schemas.microsoft.com/office/drawing/2014/main" id="{33F31DB6-187C-3140-A387-A42301F0EB27}"/>
              </a:ext>
            </a:extLst>
          </p:cNvPr>
          <p:cNvSpPr txBox="1"/>
          <p:nvPr/>
        </p:nvSpPr>
        <p:spPr>
          <a:xfrm>
            <a:off x="505759" y="5815357"/>
            <a:ext cx="1454329" cy="830997"/>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Filter paper</a:t>
            </a:r>
          </a:p>
        </p:txBody>
      </p:sp>
      <p:sp>
        <p:nvSpPr>
          <p:cNvPr id="42" name="TextBox 41">
            <a:extLst>
              <a:ext uri="{FF2B5EF4-FFF2-40B4-BE49-F238E27FC236}">
                <a16:creationId xmlns:a16="http://schemas.microsoft.com/office/drawing/2014/main" id="{189E9109-19CB-864A-A1FD-691E80038F8F}"/>
              </a:ext>
            </a:extLst>
          </p:cNvPr>
          <p:cNvSpPr txBox="1"/>
          <p:nvPr/>
        </p:nvSpPr>
        <p:spPr>
          <a:xfrm>
            <a:off x="9624698" y="3461529"/>
            <a:ext cx="2098682" cy="830997"/>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Graduated cylinder</a:t>
            </a:r>
          </a:p>
        </p:txBody>
      </p:sp>
      <p:sp>
        <p:nvSpPr>
          <p:cNvPr id="43" name="TextBox 42">
            <a:extLst>
              <a:ext uri="{FF2B5EF4-FFF2-40B4-BE49-F238E27FC236}">
                <a16:creationId xmlns:a16="http://schemas.microsoft.com/office/drawing/2014/main" id="{817A7762-4F9F-994A-83BC-BE65978AAD60}"/>
              </a:ext>
            </a:extLst>
          </p:cNvPr>
          <p:cNvSpPr txBox="1"/>
          <p:nvPr/>
        </p:nvSpPr>
        <p:spPr>
          <a:xfrm>
            <a:off x="1068365" y="1574789"/>
            <a:ext cx="473206" cy="461665"/>
          </a:xfrm>
          <a:prstGeom prst="rect">
            <a:avLst/>
          </a:prstGeom>
          <a:noFill/>
        </p:spPr>
        <p:txBody>
          <a:bodyPr wrap="none" rtlCol="0">
            <a:spAutoFit/>
          </a:bodyPr>
          <a:lstStyle/>
          <a:p>
            <a:r>
              <a:rPr lang="en-US" sz="2400" dirty="0">
                <a:latin typeface="Century Gothic" panose="020B0502020202020204" pitchFamily="34" charset="0"/>
              </a:rPr>
              <a:t>1</a:t>
            </a:r>
            <a:r>
              <a:rPr lang="en-US" dirty="0"/>
              <a:t>. </a:t>
            </a:r>
          </a:p>
        </p:txBody>
      </p:sp>
      <p:sp>
        <p:nvSpPr>
          <p:cNvPr id="44" name="TextBox 43">
            <a:extLst>
              <a:ext uri="{FF2B5EF4-FFF2-40B4-BE49-F238E27FC236}">
                <a16:creationId xmlns:a16="http://schemas.microsoft.com/office/drawing/2014/main" id="{6D208746-3895-E34B-98BD-9B7559182175}"/>
              </a:ext>
            </a:extLst>
          </p:cNvPr>
          <p:cNvSpPr txBox="1"/>
          <p:nvPr/>
        </p:nvSpPr>
        <p:spPr>
          <a:xfrm>
            <a:off x="3884742" y="2153535"/>
            <a:ext cx="473206" cy="461665"/>
          </a:xfrm>
          <a:prstGeom prst="rect">
            <a:avLst/>
          </a:prstGeom>
          <a:noFill/>
        </p:spPr>
        <p:txBody>
          <a:bodyPr wrap="none" rtlCol="0">
            <a:spAutoFit/>
          </a:bodyPr>
          <a:lstStyle/>
          <a:p>
            <a:r>
              <a:rPr lang="en-US" sz="2400" dirty="0">
                <a:latin typeface="Century Gothic" panose="020B0502020202020204" pitchFamily="34" charset="0"/>
              </a:rPr>
              <a:t>2</a:t>
            </a:r>
            <a:r>
              <a:rPr lang="en-US" dirty="0"/>
              <a:t>. </a:t>
            </a:r>
          </a:p>
        </p:txBody>
      </p:sp>
      <p:sp>
        <p:nvSpPr>
          <p:cNvPr id="45" name="TextBox 44">
            <a:extLst>
              <a:ext uri="{FF2B5EF4-FFF2-40B4-BE49-F238E27FC236}">
                <a16:creationId xmlns:a16="http://schemas.microsoft.com/office/drawing/2014/main" id="{41F2B603-7CAA-D647-A1C3-AC1404956532}"/>
              </a:ext>
            </a:extLst>
          </p:cNvPr>
          <p:cNvSpPr txBox="1"/>
          <p:nvPr/>
        </p:nvSpPr>
        <p:spPr>
          <a:xfrm>
            <a:off x="6649042" y="1374232"/>
            <a:ext cx="473206" cy="461665"/>
          </a:xfrm>
          <a:prstGeom prst="rect">
            <a:avLst/>
          </a:prstGeom>
          <a:noFill/>
        </p:spPr>
        <p:txBody>
          <a:bodyPr wrap="none" rtlCol="0">
            <a:spAutoFit/>
          </a:bodyPr>
          <a:lstStyle/>
          <a:p>
            <a:r>
              <a:rPr lang="en-US" sz="2400" dirty="0">
                <a:latin typeface="Century Gothic" panose="020B0502020202020204" pitchFamily="34" charset="0"/>
              </a:rPr>
              <a:t>3</a:t>
            </a:r>
            <a:r>
              <a:rPr lang="en-US" dirty="0"/>
              <a:t>. </a:t>
            </a:r>
          </a:p>
        </p:txBody>
      </p:sp>
      <p:sp>
        <p:nvSpPr>
          <p:cNvPr id="46" name="TextBox 45">
            <a:extLst>
              <a:ext uri="{FF2B5EF4-FFF2-40B4-BE49-F238E27FC236}">
                <a16:creationId xmlns:a16="http://schemas.microsoft.com/office/drawing/2014/main" id="{F98E301B-5219-B748-9DAE-110EB27B296B}"/>
              </a:ext>
            </a:extLst>
          </p:cNvPr>
          <p:cNvSpPr txBox="1"/>
          <p:nvPr/>
        </p:nvSpPr>
        <p:spPr>
          <a:xfrm>
            <a:off x="10000959" y="1260389"/>
            <a:ext cx="473206" cy="461665"/>
          </a:xfrm>
          <a:prstGeom prst="rect">
            <a:avLst/>
          </a:prstGeom>
          <a:noFill/>
        </p:spPr>
        <p:txBody>
          <a:bodyPr wrap="none" rtlCol="0">
            <a:spAutoFit/>
          </a:bodyPr>
          <a:lstStyle/>
          <a:p>
            <a:r>
              <a:rPr lang="en-US" sz="2400" dirty="0">
                <a:latin typeface="Century Gothic" panose="020B0502020202020204" pitchFamily="34" charset="0"/>
              </a:rPr>
              <a:t>4</a:t>
            </a:r>
            <a:r>
              <a:rPr lang="en-US" dirty="0"/>
              <a:t>. </a:t>
            </a:r>
          </a:p>
        </p:txBody>
      </p:sp>
      <p:sp>
        <p:nvSpPr>
          <p:cNvPr id="47" name="TextBox 46">
            <a:extLst>
              <a:ext uri="{FF2B5EF4-FFF2-40B4-BE49-F238E27FC236}">
                <a16:creationId xmlns:a16="http://schemas.microsoft.com/office/drawing/2014/main" id="{68414B2D-6784-AA4B-A34D-28141C04C18C}"/>
              </a:ext>
            </a:extLst>
          </p:cNvPr>
          <p:cNvSpPr txBox="1"/>
          <p:nvPr/>
        </p:nvSpPr>
        <p:spPr>
          <a:xfrm>
            <a:off x="345451" y="4198094"/>
            <a:ext cx="473206" cy="461665"/>
          </a:xfrm>
          <a:prstGeom prst="rect">
            <a:avLst/>
          </a:prstGeom>
          <a:noFill/>
        </p:spPr>
        <p:txBody>
          <a:bodyPr wrap="none" rtlCol="0">
            <a:spAutoFit/>
          </a:bodyPr>
          <a:lstStyle/>
          <a:p>
            <a:r>
              <a:rPr lang="en-US" sz="2400" dirty="0">
                <a:latin typeface="Century Gothic" panose="020B0502020202020204" pitchFamily="34" charset="0"/>
              </a:rPr>
              <a:t>5</a:t>
            </a:r>
            <a:r>
              <a:rPr lang="en-US" dirty="0"/>
              <a:t>. </a:t>
            </a:r>
          </a:p>
        </p:txBody>
      </p:sp>
      <p:sp>
        <p:nvSpPr>
          <p:cNvPr id="48" name="TextBox 47">
            <a:extLst>
              <a:ext uri="{FF2B5EF4-FFF2-40B4-BE49-F238E27FC236}">
                <a16:creationId xmlns:a16="http://schemas.microsoft.com/office/drawing/2014/main" id="{D8FDC6E6-CFAE-1644-BA42-F6DE3E7C408E}"/>
              </a:ext>
            </a:extLst>
          </p:cNvPr>
          <p:cNvSpPr txBox="1"/>
          <p:nvPr/>
        </p:nvSpPr>
        <p:spPr>
          <a:xfrm>
            <a:off x="2171615" y="3502203"/>
            <a:ext cx="454617" cy="461665"/>
          </a:xfrm>
          <a:prstGeom prst="rect">
            <a:avLst/>
          </a:prstGeom>
          <a:noFill/>
        </p:spPr>
        <p:txBody>
          <a:bodyPr wrap="square" rtlCol="0">
            <a:spAutoFit/>
          </a:bodyPr>
          <a:lstStyle/>
          <a:p>
            <a:r>
              <a:rPr lang="en-US" sz="2400" dirty="0">
                <a:latin typeface="Century Gothic" panose="020B0502020202020204" pitchFamily="34" charset="0"/>
              </a:rPr>
              <a:t>6</a:t>
            </a:r>
            <a:r>
              <a:rPr lang="en-US" dirty="0"/>
              <a:t>. </a:t>
            </a:r>
          </a:p>
        </p:txBody>
      </p:sp>
      <p:sp>
        <p:nvSpPr>
          <p:cNvPr id="49" name="TextBox 48">
            <a:extLst>
              <a:ext uri="{FF2B5EF4-FFF2-40B4-BE49-F238E27FC236}">
                <a16:creationId xmlns:a16="http://schemas.microsoft.com/office/drawing/2014/main" id="{4DB53D35-40C8-8B4A-9BC5-F4ED87A1D660}"/>
              </a:ext>
            </a:extLst>
          </p:cNvPr>
          <p:cNvSpPr txBox="1"/>
          <p:nvPr/>
        </p:nvSpPr>
        <p:spPr>
          <a:xfrm>
            <a:off x="4293436" y="4234990"/>
            <a:ext cx="473206" cy="461665"/>
          </a:xfrm>
          <a:prstGeom prst="rect">
            <a:avLst/>
          </a:prstGeom>
          <a:noFill/>
        </p:spPr>
        <p:txBody>
          <a:bodyPr wrap="none" rtlCol="0">
            <a:spAutoFit/>
          </a:bodyPr>
          <a:lstStyle/>
          <a:p>
            <a:r>
              <a:rPr lang="en-US" sz="2400" dirty="0">
                <a:latin typeface="Century Gothic" panose="020B0502020202020204" pitchFamily="34" charset="0"/>
              </a:rPr>
              <a:t>7</a:t>
            </a:r>
            <a:r>
              <a:rPr lang="en-US" dirty="0"/>
              <a:t>. </a:t>
            </a:r>
          </a:p>
        </p:txBody>
      </p:sp>
      <p:sp>
        <p:nvSpPr>
          <p:cNvPr id="54" name="TextBox 53">
            <a:extLst>
              <a:ext uri="{FF2B5EF4-FFF2-40B4-BE49-F238E27FC236}">
                <a16:creationId xmlns:a16="http://schemas.microsoft.com/office/drawing/2014/main" id="{D801799F-A3FB-B14D-9078-D89E76328269}"/>
              </a:ext>
            </a:extLst>
          </p:cNvPr>
          <p:cNvSpPr txBox="1"/>
          <p:nvPr/>
        </p:nvSpPr>
        <p:spPr>
          <a:xfrm>
            <a:off x="6592352" y="3090256"/>
            <a:ext cx="473206" cy="461665"/>
          </a:xfrm>
          <a:prstGeom prst="rect">
            <a:avLst/>
          </a:prstGeom>
          <a:noFill/>
        </p:spPr>
        <p:txBody>
          <a:bodyPr wrap="none" rtlCol="0">
            <a:spAutoFit/>
          </a:bodyPr>
          <a:lstStyle/>
          <a:p>
            <a:r>
              <a:rPr lang="en-US" sz="2400" dirty="0">
                <a:latin typeface="Century Gothic" panose="020B0502020202020204" pitchFamily="34" charset="0"/>
              </a:rPr>
              <a:t>8</a:t>
            </a:r>
            <a:r>
              <a:rPr lang="en-US" dirty="0"/>
              <a:t>. </a:t>
            </a:r>
          </a:p>
        </p:txBody>
      </p:sp>
      <p:sp>
        <p:nvSpPr>
          <p:cNvPr id="55" name="TextBox 54">
            <a:extLst>
              <a:ext uri="{FF2B5EF4-FFF2-40B4-BE49-F238E27FC236}">
                <a16:creationId xmlns:a16="http://schemas.microsoft.com/office/drawing/2014/main" id="{913B3F6C-582A-8146-A750-8D8E6621831E}"/>
              </a:ext>
            </a:extLst>
          </p:cNvPr>
          <p:cNvSpPr txBox="1"/>
          <p:nvPr/>
        </p:nvSpPr>
        <p:spPr>
          <a:xfrm>
            <a:off x="8594207" y="4776134"/>
            <a:ext cx="473206" cy="461665"/>
          </a:xfrm>
          <a:prstGeom prst="rect">
            <a:avLst/>
          </a:prstGeom>
          <a:noFill/>
        </p:spPr>
        <p:txBody>
          <a:bodyPr wrap="none" rtlCol="0">
            <a:spAutoFit/>
          </a:bodyPr>
          <a:lstStyle/>
          <a:p>
            <a:r>
              <a:rPr lang="en-US" sz="2400" dirty="0">
                <a:latin typeface="Century Gothic" panose="020B0502020202020204" pitchFamily="34" charset="0"/>
              </a:rPr>
              <a:t>9</a:t>
            </a:r>
            <a:r>
              <a:rPr lang="en-US" dirty="0"/>
              <a:t>. </a:t>
            </a:r>
          </a:p>
        </p:txBody>
      </p:sp>
      <p:sp>
        <p:nvSpPr>
          <p:cNvPr id="56" name="TextBox 55">
            <a:extLst>
              <a:ext uri="{FF2B5EF4-FFF2-40B4-BE49-F238E27FC236}">
                <a16:creationId xmlns:a16="http://schemas.microsoft.com/office/drawing/2014/main" id="{69F0EDD2-3A3B-294B-B055-777F9E593A6C}"/>
              </a:ext>
            </a:extLst>
          </p:cNvPr>
          <p:cNvSpPr txBox="1"/>
          <p:nvPr/>
        </p:nvSpPr>
        <p:spPr>
          <a:xfrm>
            <a:off x="6402831" y="4492832"/>
            <a:ext cx="2098682" cy="830997"/>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Evaporating dish</a:t>
            </a:r>
          </a:p>
        </p:txBody>
      </p:sp>
      <p:sp>
        <p:nvSpPr>
          <p:cNvPr id="57" name="TextBox 56">
            <a:extLst>
              <a:ext uri="{FF2B5EF4-FFF2-40B4-BE49-F238E27FC236}">
                <a16:creationId xmlns:a16="http://schemas.microsoft.com/office/drawing/2014/main" id="{007B64D0-B3EC-CC40-8C7F-DC0142F03D00}"/>
              </a:ext>
            </a:extLst>
          </p:cNvPr>
          <p:cNvSpPr txBox="1"/>
          <p:nvPr/>
        </p:nvSpPr>
        <p:spPr>
          <a:xfrm>
            <a:off x="7452172" y="5783566"/>
            <a:ext cx="2098682" cy="830997"/>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Bunsen burner</a:t>
            </a:r>
          </a:p>
        </p:txBody>
      </p:sp>
      <p:sp>
        <p:nvSpPr>
          <p:cNvPr id="2" name="Title 1">
            <a:extLst>
              <a:ext uri="{FF2B5EF4-FFF2-40B4-BE49-F238E27FC236}">
                <a16:creationId xmlns:a16="http://schemas.microsoft.com/office/drawing/2014/main" id="{9885E545-2E9D-FA64-B5C2-D6683CCC227F}"/>
              </a:ext>
            </a:extLst>
          </p:cNvPr>
          <p:cNvSpPr>
            <a:spLocks noGrp="1"/>
          </p:cNvSpPr>
          <p:nvPr>
            <p:ph type="title"/>
          </p:nvPr>
        </p:nvSpPr>
        <p:spPr>
          <a:xfrm>
            <a:off x="382341" y="-2"/>
            <a:ext cx="10620000" cy="720000"/>
          </a:xfrm>
        </p:spPr>
        <p:txBody>
          <a:bodyPr/>
          <a:lstStyle/>
          <a:p>
            <a:r>
              <a:rPr lang="en-GB" u="sng" dirty="0">
                <a:latin typeface="Century Gothic" panose="020B0502020202020204" pitchFamily="34" charset="0"/>
              </a:rPr>
              <a:t>Making Soluble Salts 2</a:t>
            </a:r>
          </a:p>
        </p:txBody>
      </p:sp>
      <p:pic>
        <p:nvPicPr>
          <p:cNvPr id="3" name="Picture 2" descr="Icon&#10;&#10;Description automatically generated">
            <a:extLst>
              <a:ext uri="{FF2B5EF4-FFF2-40B4-BE49-F238E27FC236}">
                <a16:creationId xmlns:a16="http://schemas.microsoft.com/office/drawing/2014/main" id="{41A74926-A53E-77EB-F055-B69B72BE905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52032" y="5757204"/>
            <a:ext cx="1145669" cy="547730"/>
          </a:xfrm>
          <a:prstGeom prst="rect">
            <a:avLst/>
          </a:prstGeom>
        </p:spPr>
      </p:pic>
      <p:pic>
        <p:nvPicPr>
          <p:cNvPr id="1026" name="Picture 2" descr="Free Spatula Spattle vector and picture">
            <a:extLst>
              <a:ext uri="{FF2B5EF4-FFF2-40B4-BE49-F238E27FC236}">
                <a16:creationId xmlns:a16="http://schemas.microsoft.com/office/drawing/2014/main" id="{6AEB19BA-CB36-E52F-0026-A4C29375EFB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9254"/>
          <a:stretch/>
        </p:blipFill>
        <p:spPr bwMode="auto">
          <a:xfrm rot="2922199">
            <a:off x="1300486" y="897647"/>
            <a:ext cx="597039" cy="27591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Beaker Chemistry vector and picture">
            <a:extLst>
              <a:ext uri="{FF2B5EF4-FFF2-40B4-BE49-F238E27FC236}">
                <a16:creationId xmlns:a16="http://schemas.microsoft.com/office/drawing/2014/main" id="{E17FC620-02F9-6F71-4ABD-DCF728D071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4839" y="1752600"/>
            <a:ext cx="1405410" cy="1706880"/>
          </a:xfrm>
          <a:prstGeom prst="rect">
            <a:avLst/>
          </a:prstGeom>
          <a:noFill/>
          <a:extLst>
            <a:ext uri="{909E8E84-426E-40DD-AFC4-6F175D3DCCD1}">
              <a14:hiddenFill xmlns:a14="http://schemas.microsoft.com/office/drawing/2010/main">
                <a:solidFill>
                  <a:srgbClr val="FFFFFF"/>
                </a:solidFill>
              </a14:hiddenFill>
            </a:ext>
          </a:extLst>
        </p:spPr>
      </p:pic>
      <p:sp>
        <p:nvSpPr>
          <p:cNvPr id="4" name="Can 3">
            <a:extLst>
              <a:ext uri="{FF2B5EF4-FFF2-40B4-BE49-F238E27FC236}">
                <a16:creationId xmlns:a16="http://schemas.microsoft.com/office/drawing/2014/main" id="{A02B9C41-BD50-3A11-C81A-D45CD4D01C80}"/>
              </a:ext>
            </a:extLst>
          </p:cNvPr>
          <p:cNvSpPr/>
          <p:nvPr/>
        </p:nvSpPr>
        <p:spPr>
          <a:xfrm rot="2961564">
            <a:off x="7466387" y="78042"/>
            <a:ext cx="139116" cy="2833573"/>
          </a:xfrm>
          <a:prstGeom prst="can">
            <a:avLst/>
          </a:prstGeom>
          <a:solidFill>
            <a:schemeClr val="accent4">
              <a:lumMod val="95000"/>
            </a:schemeClr>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0" name="Picture 6" descr="Free Measuring Glass Graduated Cylinder vector and picture">
            <a:extLst>
              <a:ext uri="{FF2B5EF4-FFF2-40B4-BE49-F238E27FC236}">
                <a16:creationId xmlns:a16="http://schemas.microsoft.com/office/drawing/2014/main" id="{B21AD07E-1A56-F57D-A2DD-729C4C0922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0165080" y="228600"/>
            <a:ext cx="1440180" cy="28803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ree coffee filter bottle illustration">
            <a:extLst>
              <a:ext uri="{FF2B5EF4-FFF2-40B4-BE49-F238E27FC236}">
                <a16:creationId xmlns:a16="http://schemas.microsoft.com/office/drawing/2014/main" id="{8E475F41-0611-0A70-B7F2-56F7166FD355}"/>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b="60811"/>
          <a:stretch/>
        </p:blipFill>
        <p:spPr bwMode="auto">
          <a:xfrm flipH="1">
            <a:off x="385002" y="4389120"/>
            <a:ext cx="1776222" cy="8839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ree erlenmeyer flask laboratory illustration">
            <a:extLst>
              <a:ext uri="{FF2B5EF4-FFF2-40B4-BE49-F238E27FC236}">
                <a16:creationId xmlns:a16="http://schemas.microsoft.com/office/drawing/2014/main" id="{18126177-1039-420B-C669-FF4B43E94F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914" y="3368040"/>
            <a:ext cx="1842452" cy="19202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ree funnel blue flow vector">
            <a:extLst>
              <a:ext uri="{FF2B5EF4-FFF2-40B4-BE49-F238E27FC236}">
                <a16:creationId xmlns:a16="http://schemas.microsoft.com/office/drawing/2014/main" id="{4554F0D5-5022-588D-A820-B60B7A10FE6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flipH="1">
            <a:off x="4421505" y="3962400"/>
            <a:ext cx="1833563"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ree bowl white bowl dish illustration">
            <a:extLst>
              <a:ext uri="{FF2B5EF4-FFF2-40B4-BE49-F238E27FC236}">
                <a16:creationId xmlns:a16="http://schemas.microsoft.com/office/drawing/2014/main" id="{CF73C5F8-0075-8075-E52A-59DB7D34D70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0543" y="3322320"/>
            <a:ext cx="1831181"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Free Bunsen Burner Burner vector and picture">
            <a:extLst>
              <a:ext uri="{FF2B5EF4-FFF2-40B4-BE49-F238E27FC236}">
                <a16:creationId xmlns:a16="http://schemas.microsoft.com/office/drawing/2014/main" id="{5E63A4ED-DAEE-93A3-4109-747E9765EEB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7760" y="4114800"/>
            <a:ext cx="12192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2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7" grpId="0"/>
      <p:bldP spid="38" grpId="0"/>
      <p:bldP spid="39" grpId="0"/>
      <p:bldP spid="40" grpId="0"/>
      <p:bldP spid="41" grpId="0"/>
      <p:bldP spid="42" grpId="0"/>
      <p:bldP spid="56" grpId="0"/>
      <p:bldP spid="5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523207210"/>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C3.2.11</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219BA6-FA9F-EE92-6069-98638F621D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75772" y="501578"/>
            <a:ext cx="5399378" cy="4105161"/>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C3.2.11</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7" y="2102199"/>
            <a:ext cx="6934060" cy="430800"/>
          </a:xfrm>
        </p:spPr>
        <p:txBody>
          <a:bodyPr/>
          <a:lstStyle/>
          <a:p>
            <a:r>
              <a:rPr lang="en-US" dirty="0">
                <a:latin typeface="Century Gothic" panose="020B0502020202020204" pitchFamily="34" charset="0"/>
              </a:rPr>
              <a:t>Making Soluble Salts 2</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11/02/2025</a:t>
            </a:fld>
            <a:endParaRPr kumimoji="0" 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panose="02040502050405020303"/>
              <a:ea typeface="+mn-ea"/>
              <a:cs typeface="+mn-cs"/>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58943" y="3128277"/>
            <a:ext cx="837234" cy="432292"/>
          </a:xfrm>
          <a:prstGeom prst="rect">
            <a:avLst/>
          </a:prstGeom>
        </p:spPr>
      </p:pic>
      <p:pic>
        <p:nvPicPr>
          <p:cNvPr id="15" name="Picture 14" descr="Icon&#10;&#10;Description automatically generated">
            <a:extLst>
              <a:ext uri="{FF2B5EF4-FFF2-40B4-BE49-F238E27FC236}">
                <a16:creationId xmlns:a16="http://schemas.microsoft.com/office/drawing/2014/main" id="{C8E7BBB6-43D3-B144-6ED2-D839EFAEE47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92071" y="5307499"/>
            <a:ext cx="1145669" cy="547730"/>
          </a:xfrm>
          <a:prstGeom prst="rect">
            <a:avLst/>
          </a:prstGeom>
        </p:spPr>
      </p:pic>
      <p:sp>
        <p:nvSpPr>
          <p:cNvPr id="13" name="TextBox 12">
            <a:extLst>
              <a:ext uri="{FF2B5EF4-FFF2-40B4-BE49-F238E27FC236}">
                <a16:creationId xmlns:a16="http://schemas.microsoft.com/office/drawing/2014/main" id="{310D9832-C205-5580-79D4-74F5F88457BF}"/>
              </a:ext>
            </a:extLst>
          </p:cNvPr>
          <p:cNvSpPr txBox="1"/>
          <p:nvPr/>
        </p:nvSpPr>
        <p:spPr>
          <a:xfrm>
            <a:off x="283151" y="4498116"/>
            <a:ext cx="5116229" cy="2339102"/>
          </a:xfrm>
          <a:prstGeom prst="rect">
            <a:avLst/>
          </a:prstGeom>
          <a:noFill/>
        </p:spPr>
        <p:txBody>
          <a:bodyPr wrap="square" rtlCol="0">
            <a:spAutoFit/>
          </a:bodyPr>
          <a:lstStyle/>
          <a:p>
            <a:r>
              <a:rPr lang="en-US" dirty="0">
                <a:latin typeface="Century Gothic" panose="020B0502020202020204" pitchFamily="34" charset="0"/>
              </a:rPr>
              <a:t>C3.2.1 Prior Knowledge Review</a:t>
            </a:r>
          </a:p>
          <a:p>
            <a:r>
              <a:rPr lang="en-US" dirty="0">
                <a:latin typeface="Century Gothic" panose="020B0502020202020204" pitchFamily="34" charset="0"/>
              </a:rPr>
              <a:t>C3.2.2 Relative Formula Mass</a:t>
            </a:r>
          </a:p>
          <a:p>
            <a:r>
              <a:rPr lang="en-US" dirty="0">
                <a:latin typeface="Century Gothic" panose="020B0502020202020204" pitchFamily="34" charset="0"/>
              </a:rPr>
              <a:t>C3.2.3 Percentage by Mass</a:t>
            </a:r>
          </a:p>
          <a:p>
            <a:r>
              <a:rPr lang="en-US" dirty="0">
                <a:latin typeface="Century Gothic" panose="020B0502020202020204" pitchFamily="34" charset="0"/>
              </a:rPr>
              <a:t>C3.2.4 Conservation of Mass</a:t>
            </a:r>
          </a:p>
          <a:p>
            <a:r>
              <a:rPr lang="en-US" dirty="0">
                <a:latin typeface="Century Gothic" panose="020B0502020202020204" pitchFamily="34" charset="0"/>
              </a:rPr>
              <a:t>C3.2.5 Balancing Equations</a:t>
            </a:r>
          </a:p>
          <a:p>
            <a:r>
              <a:rPr lang="en-US" dirty="0">
                <a:latin typeface="Century Gothic" panose="020B0502020202020204" pitchFamily="34" charset="0"/>
              </a:rPr>
              <a:t>C3.2.6 Uncertainty</a:t>
            </a:r>
          </a:p>
          <a:p>
            <a:r>
              <a:rPr lang="en-US" dirty="0">
                <a:latin typeface="Century Gothic" panose="020B0502020202020204" pitchFamily="34" charset="0"/>
              </a:rPr>
              <a:t>C3.2.7 Introducing Concentration</a:t>
            </a:r>
          </a:p>
          <a:p>
            <a:endParaRPr lang="en-US" dirty="0">
              <a:latin typeface="Century Gothic" panose="020B0502020202020204" pitchFamily="34" charset="0"/>
            </a:endParaRPr>
          </a:p>
        </p:txBody>
      </p:sp>
      <p:sp>
        <p:nvSpPr>
          <p:cNvPr id="14" name="TextBox 13">
            <a:extLst>
              <a:ext uri="{FF2B5EF4-FFF2-40B4-BE49-F238E27FC236}">
                <a16:creationId xmlns:a16="http://schemas.microsoft.com/office/drawing/2014/main" id="{ED65183A-A45A-B290-9427-EC59D8D2AA62}"/>
              </a:ext>
            </a:extLst>
          </p:cNvPr>
          <p:cNvSpPr txBox="1"/>
          <p:nvPr/>
        </p:nvSpPr>
        <p:spPr>
          <a:xfrm>
            <a:off x="4816943" y="4513505"/>
            <a:ext cx="5116229" cy="1508105"/>
          </a:xfrm>
          <a:prstGeom prst="rect">
            <a:avLst/>
          </a:prstGeom>
          <a:noFill/>
        </p:spPr>
        <p:txBody>
          <a:bodyPr wrap="square" rtlCol="0">
            <a:spAutoFit/>
          </a:bodyPr>
          <a:lstStyle/>
          <a:p>
            <a:r>
              <a:rPr lang="en-US" dirty="0">
                <a:latin typeface="Century Gothic" panose="020B0502020202020204" pitchFamily="34" charset="0"/>
              </a:rPr>
              <a:t>C3.2.8 Concentration Calculations</a:t>
            </a:r>
          </a:p>
          <a:p>
            <a:r>
              <a:rPr lang="en-US" dirty="0">
                <a:latin typeface="Century Gothic" panose="020B0502020202020204" pitchFamily="34" charset="0"/>
              </a:rPr>
              <a:t>C3.2.9 Soluble Salts</a:t>
            </a:r>
          </a:p>
          <a:p>
            <a:r>
              <a:rPr lang="en-US" dirty="0">
                <a:latin typeface="Century Gothic" panose="020B0502020202020204" pitchFamily="34" charset="0"/>
              </a:rPr>
              <a:t>C3.2.10 Making Soluble Salts</a:t>
            </a:r>
          </a:p>
          <a:p>
            <a:pPr marL="342900" indent="-342900">
              <a:buFont typeface="Wingdings" pitchFamily="2" charset="2"/>
              <a:buChar char="Ø"/>
            </a:pPr>
            <a:r>
              <a:rPr lang="en-US" sz="2000" b="1" dirty="0">
                <a:latin typeface="Century Gothic" panose="020B0502020202020204" pitchFamily="34" charset="0"/>
              </a:rPr>
              <a:t>C3.2.11 Making Soluble Salts 2</a:t>
            </a:r>
          </a:p>
          <a:p>
            <a:endParaRPr lang="en-US" dirty="0">
              <a:latin typeface="Century Gothic" panose="020B0502020202020204" pitchFamily="34" charset="0"/>
            </a:endParaRPr>
          </a:p>
        </p:txBody>
      </p:sp>
    </p:spTree>
    <p:extLst>
      <p:ext uri="{BB962C8B-B14F-4D97-AF65-F5344CB8AC3E}">
        <p14:creationId xmlns:p14="http://schemas.microsoft.com/office/powerpoint/2010/main" val="1660232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915585"/>
            <a:ext cx="10620000" cy="2677656"/>
          </a:xfrm>
          <a:prstGeom prst="rect">
            <a:avLst/>
          </a:prstGeom>
          <a:noFill/>
          <a:ln>
            <a:noFill/>
          </a:ln>
        </p:spPr>
        <p:txBody>
          <a:bodyPr wrap="square" rtlCol="0">
            <a:spAutoFit/>
          </a:bodyPr>
          <a:lstStyle/>
          <a:p>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Justify the techniques used for the practical activity to prepare a pure, dry sample of a soluble salt</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 how to measure volumes of liquid accurately</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Evaluate the quality of crystals produced</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492521"/>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272031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concentration</a:t>
            </a:r>
          </a:p>
        </p:txBody>
      </p:sp>
      <p:sp>
        <p:nvSpPr>
          <p:cNvPr id="12" name="Rectangle 11">
            <a:extLst>
              <a:ext uri="{FF2B5EF4-FFF2-40B4-BE49-F238E27FC236}">
                <a16:creationId xmlns:a16="http://schemas.microsoft.com/office/drawing/2014/main" id="{633A7E8A-4743-B64C-86DF-5A02881745D1}"/>
              </a:ext>
            </a:extLst>
          </p:cNvPr>
          <p:cNvSpPr/>
          <p:nvPr/>
        </p:nvSpPr>
        <p:spPr>
          <a:xfrm>
            <a:off x="4988511" y="5755169"/>
            <a:ext cx="1781938"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volume</a:t>
            </a:r>
          </a:p>
        </p:txBody>
      </p:sp>
      <p:sp>
        <p:nvSpPr>
          <p:cNvPr id="14" name="Rectangle 13">
            <a:extLst>
              <a:ext uri="{FF2B5EF4-FFF2-40B4-BE49-F238E27FC236}">
                <a16:creationId xmlns:a16="http://schemas.microsoft.com/office/drawing/2014/main" id="{A2C825F2-5973-4048-9A5C-E0A4E794080E}"/>
              </a:ext>
            </a:extLst>
          </p:cNvPr>
          <p:cNvSpPr/>
          <p:nvPr/>
        </p:nvSpPr>
        <p:spPr>
          <a:xfrm>
            <a:off x="4328438" y="4891802"/>
            <a:ext cx="208558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accurate</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0" y="4891803"/>
            <a:ext cx="208558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meniscus</a:t>
            </a:r>
          </a:p>
        </p:txBody>
      </p:sp>
      <p:sp>
        <p:nvSpPr>
          <p:cNvPr id="11" name="Rectangle 10">
            <a:extLst>
              <a:ext uri="{FF2B5EF4-FFF2-40B4-BE49-F238E27FC236}">
                <a16:creationId xmlns:a16="http://schemas.microsoft.com/office/drawing/2014/main" id="{89A663CE-4883-4E1E-8D9B-423D310D9A27}"/>
              </a:ext>
            </a:extLst>
          </p:cNvPr>
          <p:cNvSpPr/>
          <p:nvPr/>
        </p:nvSpPr>
        <p:spPr>
          <a:xfrm>
            <a:off x="6922224" y="5740703"/>
            <a:ext cx="1781938"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crystals</a:t>
            </a:r>
          </a:p>
        </p:txBody>
      </p:sp>
      <p:sp>
        <p:nvSpPr>
          <p:cNvPr id="16" name="Rectangle 15">
            <a:extLst>
              <a:ext uri="{FF2B5EF4-FFF2-40B4-BE49-F238E27FC236}">
                <a16:creationId xmlns:a16="http://schemas.microsoft.com/office/drawing/2014/main" id="{DB142BDC-74C8-4551-A19C-D865BCB45A25}"/>
              </a:ext>
            </a:extLst>
          </p:cNvPr>
          <p:cNvSpPr/>
          <p:nvPr/>
        </p:nvSpPr>
        <p:spPr>
          <a:xfrm>
            <a:off x="6618581" y="4891801"/>
            <a:ext cx="208558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justify</a:t>
            </a:r>
          </a:p>
        </p:txBody>
      </p:sp>
    </p:spTree>
    <p:extLst>
      <p:ext uri="{BB962C8B-B14F-4D97-AF65-F5344CB8AC3E}">
        <p14:creationId xmlns:p14="http://schemas.microsoft.com/office/powerpoint/2010/main" val="1084748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a:extLst>
              <a:ext uri="{FF2B5EF4-FFF2-40B4-BE49-F238E27FC236}">
                <a16:creationId xmlns:a16="http://schemas.microsoft.com/office/drawing/2014/main" id="{FAD62CFA-1C1F-48A9-A474-0D54FD238E1A}"/>
              </a:ext>
            </a:extLst>
          </p:cNvPr>
          <p:cNvPicPr>
            <a:picLocks noChangeAspect="1"/>
          </p:cNvPicPr>
          <p:nvPr/>
        </p:nvPicPr>
        <p:blipFill>
          <a:blip r:embed="rId3"/>
          <a:stretch>
            <a:fillRect/>
          </a:stretch>
        </p:blipFill>
        <p:spPr>
          <a:xfrm>
            <a:off x="6794938" y="4185507"/>
            <a:ext cx="4661354" cy="2609429"/>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38FF7-A6BC-0049-AD37-D8DD7826D240}"/>
              </a:ext>
            </a:extLst>
          </p:cNvPr>
          <p:cNvSpPr>
            <a:spLocks noGrp="1"/>
          </p:cNvSpPr>
          <p:nvPr>
            <p:ph type="title"/>
          </p:nvPr>
        </p:nvSpPr>
        <p:spPr/>
        <p:txBody>
          <a:bodyPr/>
          <a:lstStyle/>
          <a:p>
            <a:r>
              <a:rPr lang="en-US" dirty="0">
                <a:latin typeface="Century Gothic" panose="020B0502020202020204" pitchFamily="34" charset="0"/>
              </a:rPr>
              <a:t>Let’s examine our copper sulfate crystals carefully</a:t>
            </a:r>
          </a:p>
        </p:txBody>
      </p:sp>
      <p:sp>
        <p:nvSpPr>
          <p:cNvPr id="6" name="TextBox 5">
            <a:extLst>
              <a:ext uri="{FF2B5EF4-FFF2-40B4-BE49-F238E27FC236}">
                <a16:creationId xmlns:a16="http://schemas.microsoft.com/office/drawing/2014/main" id="{2C531F20-1371-B144-A048-411FCFCEA47C}"/>
              </a:ext>
            </a:extLst>
          </p:cNvPr>
          <p:cNvSpPr txBox="1"/>
          <p:nvPr/>
        </p:nvSpPr>
        <p:spPr>
          <a:xfrm>
            <a:off x="6965771" y="1374857"/>
            <a:ext cx="4358721" cy="3416320"/>
          </a:xfrm>
          <a:prstGeom prst="rect">
            <a:avLst/>
          </a:prstGeom>
          <a:noFill/>
        </p:spPr>
        <p:txBody>
          <a:bodyPr wrap="square" rtlCol="0">
            <a:spAutoFit/>
          </a:bodyPr>
          <a:lstStyle/>
          <a:p>
            <a:r>
              <a:rPr lang="en-US" sz="2400" b="1" dirty="0">
                <a:latin typeface="Century Gothic" panose="020B0502020202020204" pitchFamily="34" charset="0"/>
              </a:rPr>
              <a:t>Large crystals form slowly</a:t>
            </a:r>
            <a:r>
              <a:rPr lang="en-US" sz="2400" dirty="0">
                <a:latin typeface="Century Gothic" panose="020B0502020202020204" pitchFamily="34" charset="0"/>
              </a:rPr>
              <a:t>. Perhaps the water evaporated over a few days.</a:t>
            </a:r>
          </a:p>
          <a:p>
            <a:endParaRPr lang="en-US" sz="2400" dirty="0">
              <a:latin typeface="Century Gothic" panose="020B0502020202020204" pitchFamily="34" charset="0"/>
            </a:endParaRPr>
          </a:p>
          <a:p>
            <a:r>
              <a:rPr lang="en-US" sz="2400" b="1" dirty="0">
                <a:latin typeface="Century Gothic" panose="020B0502020202020204" pitchFamily="34" charset="0"/>
              </a:rPr>
              <a:t>Small crystals form quickly</a:t>
            </a:r>
            <a:r>
              <a:rPr lang="en-US" sz="2400" dirty="0">
                <a:latin typeface="Century Gothic" panose="020B0502020202020204" pitchFamily="34" charset="0"/>
              </a:rPr>
              <a:t>. Perhaps the water was evaporated quickly using a Bunsen burner.</a:t>
            </a:r>
          </a:p>
        </p:txBody>
      </p:sp>
      <p:sp>
        <p:nvSpPr>
          <p:cNvPr id="7" name="TextBox 6">
            <a:extLst>
              <a:ext uri="{FF2B5EF4-FFF2-40B4-BE49-F238E27FC236}">
                <a16:creationId xmlns:a16="http://schemas.microsoft.com/office/drawing/2014/main" id="{E0C96657-0184-5C4C-9643-3B2BF9EDA461}"/>
              </a:ext>
            </a:extLst>
          </p:cNvPr>
          <p:cNvSpPr txBox="1"/>
          <p:nvPr/>
        </p:nvSpPr>
        <p:spPr>
          <a:xfrm>
            <a:off x="175844" y="5509220"/>
            <a:ext cx="11148647" cy="830997"/>
          </a:xfrm>
          <a:prstGeom prst="rect">
            <a:avLst/>
          </a:prstGeom>
          <a:noFill/>
        </p:spPr>
        <p:txBody>
          <a:bodyPr wrap="square" rtlCol="0">
            <a:spAutoFit/>
          </a:bodyPr>
          <a:lstStyle/>
          <a:p>
            <a:r>
              <a:rPr lang="en-US" sz="2400" dirty="0">
                <a:latin typeface="Century Gothic" panose="020B0502020202020204" pitchFamily="34" charset="0"/>
              </a:rPr>
              <a:t>What does it mean if the crystals aren’t clear blue, or if there’s some grey or black </a:t>
            </a:r>
            <a:r>
              <a:rPr lang="en-US" sz="2400" dirty="0" err="1">
                <a:latin typeface="Century Gothic" panose="020B0502020202020204" pitchFamily="34" charset="0"/>
              </a:rPr>
              <a:t>colouring</a:t>
            </a:r>
            <a:r>
              <a:rPr lang="en-US" sz="2400" dirty="0">
                <a:latin typeface="Century Gothic" panose="020B0502020202020204" pitchFamily="34" charset="0"/>
              </a:rPr>
              <a:t>?</a:t>
            </a:r>
          </a:p>
        </p:txBody>
      </p:sp>
      <p:sp>
        <p:nvSpPr>
          <p:cNvPr id="8" name="TextBox 7">
            <a:extLst>
              <a:ext uri="{FF2B5EF4-FFF2-40B4-BE49-F238E27FC236}">
                <a16:creationId xmlns:a16="http://schemas.microsoft.com/office/drawing/2014/main" id="{C85D1F95-B6A6-594F-9B15-0DE4CF269005}"/>
              </a:ext>
            </a:extLst>
          </p:cNvPr>
          <p:cNvSpPr txBox="1"/>
          <p:nvPr/>
        </p:nvSpPr>
        <p:spPr>
          <a:xfrm>
            <a:off x="3220248" y="5924718"/>
            <a:ext cx="8104243" cy="830997"/>
          </a:xfrm>
          <a:prstGeom prst="rect">
            <a:avLst/>
          </a:prstGeom>
          <a:noFill/>
        </p:spPr>
        <p:txBody>
          <a:bodyPr wrap="square" rtlCol="0">
            <a:spAutoFit/>
          </a:bodyPr>
          <a:lstStyle/>
          <a:p>
            <a:r>
              <a:rPr lang="en-US" sz="2400" b="1" dirty="0">
                <a:solidFill>
                  <a:schemeClr val="accent1"/>
                </a:solidFill>
                <a:latin typeface="Century Gothic" panose="020B0502020202020204" pitchFamily="34" charset="0"/>
              </a:rPr>
              <a:t>The black copper oxide powder wasn’t all removed by filtration. Filtration needs to be improved.</a:t>
            </a:r>
          </a:p>
        </p:txBody>
      </p:sp>
      <p:pic>
        <p:nvPicPr>
          <p:cNvPr id="1026" name="Picture 2">
            <a:extLst>
              <a:ext uri="{FF2B5EF4-FFF2-40B4-BE49-F238E27FC236}">
                <a16:creationId xmlns:a16="http://schemas.microsoft.com/office/drawing/2014/main" id="{3B053FBB-9A04-E4B4-CA8E-AE6A241A09C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43415" y="1704679"/>
            <a:ext cx="5226230" cy="2939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15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6406B-2EE3-5543-B51D-AF2696FB5A22}"/>
              </a:ext>
            </a:extLst>
          </p:cNvPr>
          <p:cNvSpPr>
            <a:spLocks noGrp="1"/>
          </p:cNvSpPr>
          <p:nvPr>
            <p:ph type="title"/>
          </p:nvPr>
        </p:nvSpPr>
        <p:spPr/>
        <p:txBody>
          <a:bodyPr/>
          <a:lstStyle/>
          <a:p>
            <a:r>
              <a:rPr lang="en-US" dirty="0">
                <a:latin typeface="Century Gothic" panose="020B0502020202020204" pitchFamily="34" charset="0"/>
              </a:rPr>
              <a:t>Measuring volume of liquids</a:t>
            </a:r>
          </a:p>
        </p:txBody>
      </p:sp>
      <p:pic>
        <p:nvPicPr>
          <p:cNvPr id="7" name="Picture 6" descr="Text, letter&#10;&#10;Description automatically generated">
            <a:extLst>
              <a:ext uri="{FF2B5EF4-FFF2-40B4-BE49-F238E27FC236}">
                <a16:creationId xmlns:a16="http://schemas.microsoft.com/office/drawing/2014/main" id="{F41FE89A-EB41-6D49-B3AD-615554291F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9541" y="1095729"/>
            <a:ext cx="11160917" cy="829416"/>
          </a:xfrm>
          <a:prstGeom prst="rect">
            <a:avLst/>
          </a:prstGeom>
        </p:spPr>
      </p:pic>
      <p:sp>
        <p:nvSpPr>
          <p:cNvPr id="9" name="TextBox 8">
            <a:extLst>
              <a:ext uri="{FF2B5EF4-FFF2-40B4-BE49-F238E27FC236}">
                <a16:creationId xmlns:a16="http://schemas.microsoft.com/office/drawing/2014/main" id="{09A54F0B-E7FC-734D-97F7-2432AD20C4E5}"/>
              </a:ext>
            </a:extLst>
          </p:cNvPr>
          <p:cNvSpPr txBox="1"/>
          <p:nvPr/>
        </p:nvSpPr>
        <p:spPr>
          <a:xfrm>
            <a:off x="269541" y="2319462"/>
            <a:ext cx="11037244" cy="830997"/>
          </a:xfrm>
          <a:prstGeom prst="rect">
            <a:avLst/>
          </a:prstGeom>
          <a:noFill/>
        </p:spPr>
        <p:txBody>
          <a:bodyPr wrap="square" rtlCol="0">
            <a:spAutoFit/>
          </a:bodyPr>
          <a:lstStyle/>
          <a:p>
            <a:r>
              <a:rPr lang="en-US" sz="2400" dirty="0">
                <a:latin typeface="Century Gothic" panose="020B0502020202020204" pitchFamily="34" charset="0"/>
              </a:rPr>
              <a:t>What should we use to measure the volume of liquids if we </a:t>
            </a:r>
            <a:r>
              <a:rPr lang="en-US" sz="2400" b="1" dirty="0">
                <a:latin typeface="Century Gothic" panose="020B0502020202020204" pitchFamily="34" charset="0"/>
              </a:rPr>
              <a:t>do</a:t>
            </a:r>
            <a:r>
              <a:rPr lang="en-US" sz="2400" dirty="0">
                <a:latin typeface="Century Gothic" panose="020B0502020202020204" pitchFamily="34" charset="0"/>
              </a:rPr>
              <a:t> want to be very accurate?</a:t>
            </a:r>
          </a:p>
        </p:txBody>
      </p:sp>
      <p:grpSp>
        <p:nvGrpSpPr>
          <p:cNvPr id="10" name="Group 9">
            <a:extLst>
              <a:ext uri="{FF2B5EF4-FFF2-40B4-BE49-F238E27FC236}">
                <a16:creationId xmlns:a16="http://schemas.microsoft.com/office/drawing/2014/main" id="{C2B8602D-8806-44FD-AC16-0465358CF2CC}"/>
              </a:ext>
            </a:extLst>
          </p:cNvPr>
          <p:cNvGrpSpPr/>
          <p:nvPr/>
        </p:nvGrpSpPr>
        <p:grpSpPr>
          <a:xfrm>
            <a:off x="9011603" y="2956933"/>
            <a:ext cx="1840267" cy="3901067"/>
            <a:chOff x="9072563" y="2911213"/>
            <a:chExt cx="1840267" cy="3901067"/>
          </a:xfrm>
        </p:grpSpPr>
        <p:pic>
          <p:nvPicPr>
            <p:cNvPr id="4" name="Picture 3">
              <a:extLst>
                <a:ext uri="{FF2B5EF4-FFF2-40B4-BE49-F238E27FC236}">
                  <a16:creationId xmlns:a16="http://schemas.microsoft.com/office/drawing/2014/main" id="{2FE9D1D9-D848-48BD-8093-D62A2A94119A}"/>
                </a:ext>
              </a:extLst>
            </p:cNvPr>
            <p:cNvPicPr>
              <a:picLocks noChangeAspect="1"/>
            </p:cNvPicPr>
            <p:nvPr/>
          </p:nvPicPr>
          <p:blipFill>
            <a:blip r:embed="rId4"/>
            <a:stretch>
              <a:fillRect/>
            </a:stretch>
          </p:blipFill>
          <p:spPr>
            <a:xfrm>
              <a:off x="9626764" y="2911213"/>
              <a:ext cx="1286066" cy="3901067"/>
            </a:xfrm>
            <a:prstGeom prst="rect">
              <a:avLst/>
            </a:prstGeom>
          </p:spPr>
        </p:pic>
        <p:cxnSp>
          <p:nvCxnSpPr>
            <p:cNvPr id="6" name="Straight Arrow Connector 5">
              <a:extLst>
                <a:ext uri="{FF2B5EF4-FFF2-40B4-BE49-F238E27FC236}">
                  <a16:creationId xmlns:a16="http://schemas.microsoft.com/office/drawing/2014/main" id="{BC01BC07-3F19-488F-8685-3798BE43E4FB}"/>
                </a:ext>
              </a:extLst>
            </p:cNvPr>
            <p:cNvCxnSpPr>
              <a:cxnSpLocks/>
            </p:cNvCxnSpPr>
            <p:nvPr/>
          </p:nvCxnSpPr>
          <p:spPr>
            <a:xfrm>
              <a:off x="9072563" y="4038602"/>
              <a:ext cx="82390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37CFA9C5-5347-4A09-9E7A-AE49CA9934EB}"/>
              </a:ext>
            </a:extLst>
          </p:cNvPr>
          <p:cNvSpPr txBox="1"/>
          <p:nvPr/>
        </p:nvSpPr>
        <p:spPr>
          <a:xfrm>
            <a:off x="7903615" y="3807769"/>
            <a:ext cx="1210588" cy="461665"/>
          </a:xfrm>
          <a:prstGeom prst="rect">
            <a:avLst/>
          </a:prstGeom>
          <a:noFill/>
        </p:spPr>
        <p:txBody>
          <a:bodyPr wrap="none" rtlCol="0">
            <a:spAutoFit/>
          </a:bodyPr>
          <a:lstStyle/>
          <a:p>
            <a:r>
              <a:rPr lang="en-US" sz="2400" b="1" dirty="0">
                <a:latin typeface="Century Gothic" panose="020B0502020202020204" pitchFamily="34" charset="0"/>
              </a:rPr>
              <a:t>5.6 mL </a:t>
            </a:r>
          </a:p>
        </p:txBody>
      </p:sp>
      <p:pic>
        <p:nvPicPr>
          <p:cNvPr id="3" name="Picture 4" descr="Free Beaker Chemistry vector and picture">
            <a:extLst>
              <a:ext uri="{FF2B5EF4-FFF2-40B4-BE49-F238E27FC236}">
                <a16:creationId xmlns:a16="http://schemas.microsoft.com/office/drawing/2014/main" id="{B9026BC5-F3A8-D132-82E6-8CD866A978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1839" y="4099560"/>
            <a:ext cx="1405410" cy="17068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Free Measuring Glass Graduated Cylinder vector and picture">
            <a:extLst>
              <a:ext uri="{FF2B5EF4-FFF2-40B4-BE49-F238E27FC236}">
                <a16:creationId xmlns:a16="http://schemas.microsoft.com/office/drawing/2014/main" id="{78AF400B-D908-C48F-2B54-AE846F4289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5852160" y="3368040"/>
            <a:ext cx="1440180" cy="28803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Free erlenmeyer flask laboratory illustration">
            <a:extLst>
              <a:ext uri="{FF2B5EF4-FFF2-40B4-BE49-F238E27FC236}">
                <a16:creationId xmlns:a16="http://schemas.microsoft.com/office/drawing/2014/main" id="{602B6FE0-E90B-3D8C-916B-64242659AE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7234" y="3962400"/>
            <a:ext cx="1842452" cy="192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065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6406B-2EE3-5543-B51D-AF2696FB5A22}"/>
              </a:ext>
            </a:extLst>
          </p:cNvPr>
          <p:cNvSpPr>
            <a:spLocks noGrp="1"/>
          </p:cNvSpPr>
          <p:nvPr>
            <p:ph type="title"/>
          </p:nvPr>
        </p:nvSpPr>
        <p:spPr/>
        <p:txBody>
          <a:bodyPr/>
          <a:lstStyle/>
          <a:p>
            <a:r>
              <a:rPr lang="en-US" dirty="0">
                <a:latin typeface="Century Gothic" panose="020B0502020202020204" pitchFamily="34" charset="0"/>
              </a:rPr>
              <a:t>Evaluating our method</a:t>
            </a:r>
          </a:p>
        </p:txBody>
      </p:sp>
      <p:pic>
        <p:nvPicPr>
          <p:cNvPr id="7" name="Picture 6" descr="Text, letter&#10;&#10;Description automatically generated">
            <a:extLst>
              <a:ext uri="{FF2B5EF4-FFF2-40B4-BE49-F238E27FC236}">
                <a16:creationId xmlns:a16="http://schemas.microsoft.com/office/drawing/2014/main" id="{F41FE89A-EB41-6D49-B3AD-615554291F3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69541" y="1404463"/>
            <a:ext cx="11160917" cy="1066800"/>
          </a:xfrm>
          <a:prstGeom prst="rect">
            <a:avLst/>
          </a:prstGeom>
        </p:spPr>
      </p:pic>
      <p:sp>
        <p:nvSpPr>
          <p:cNvPr id="8" name="TextBox 7">
            <a:extLst>
              <a:ext uri="{FF2B5EF4-FFF2-40B4-BE49-F238E27FC236}">
                <a16:creationId xmlns:a16="http://schemas.microsoft.com/office/drawing/2014/main" id="{4A6138C3-1FBA-7C4B-889D-29167CB885C3}"/>
              </a:ext>
            </a:extLst>
          </p:cNvPr>
          <p:cNvSpPr txBox="1"/>
          <p:nvPr/>
        </p:nvSpPr>
        <p:spPr>
          <a:xfrm>
            <a:off x="409278" y="720000"/>
            <a:ext cx="8528297" cy="461665"/>
          </a:xfrm>
          <a:prstGeom prst="rect">
            <a:avLst/>
          </a:prstGeom>
          <a:noFill/>
        </p:spPr>
        <p:txBody>
          <a:bodyPr wrap="none" rtlCol="0">
            <a:spAutoFit/>
          </a:bodyPr>
          <a:lstStyle/>
          <a:p>
            <a:r>
              <a:rPr lang="en-US" sz="2400" dirty="0">
                <a:latin typeface="Century Gothic" panose="020B0502020202020204" pitchFamily="34" charset="0"/>
              </a:rPr>
              <a:t>What could we have changed to improve this method?</a:t>
            </a:r>
          </a:p>
        </p:txBody>
      </p:sp>
      <p:sp>
        <p:nvSpPr>
          <p:cNvPr id="9" name="TextBox 8">
            <a:extLst>
              <a:ext uri="{FF2B5EF4-FFF2-40B4-BE49-F238E27FC236}">
                <a16:creationId xmlns:a16="http://schemas.microsoft.com/office/drawing/2014/main" id="{09A54F0B-E7FC-734D-97F7-2432AD20C4E5}"/>
              </a:ext>
            </a:extLst>
          </p:cNvPr>
          <p:cNvSpPr txBox="1"/>
          <p:nvPr/>
        </p:nvSpPr>
        <p:spPr>
          <a:xfrm>
            <a:off x="742949" y="2694062"/>
            <a:ext cx="10563835" cy="830997"/>
          </a:xfrm>
          <a:prstGeom prst="rect">
            <a:avLst/>
          </a:prstGeom>
          <a:noFill/>
        </p:spPr>
        <p:txBody>
          <a:bodyPr wrap="square" rtlCol="0">
            <a:spAutoFit/>
          </a:bodyPr>
          <a:lstStyle/>
          <a:p>
            <a:r>
              <a:rPr lang="en-US" sz="2400" dirty="0">
                <a:latin typeface="Century Gothic" panose="020B0502020202020204" pitchFamily="34" charset="0"/>
              </a:rPr>
              <a:t>How could we improve this method to ensure that </a:t>
            </a:r>
            <a:r>
              <a:rPr lang="en-US" sz="2400" b="1" dirty="0">
                <a:latin typeface="Century Gothic" panose="020B0502020202020204" pitchFamily="34" charset="0"/>
              </a:rPr>
              <a:t>all</a:t>
            </a:r>
            <a:r>
              <a:rPr lang="en-US" sz="2400" dirty="0">
                <a:latin typeface="Century Gothic" panose="020B0502020202020204" pitchFamily="34" charset="0"/>
              </a:rPr>
              <a:t> of the copper oxide was filtered out of the solution?</a:t>
            </a:r>
          </a:p>
        </p:txBody>
      </p:sp>
      <p:sp>
        <p:nvSpPr>
          <p:cNvPr id="3" name="TextBox 2">
            <a:extLst>
              <a:ext uri="{FF2B5EF4-FFF2-40B4-BE49-F238E27FC236}">
                <a16:creationId xmlns:a16="http://schemas.microsoft.com/office/drawing/2014/main" id="{62F965C6-F1B4-094E-83FA-5222F9A49AEF}"/>
              </a:ext>
            </a:extLst>
          </p:cNvPr>
          <p:cNvSpPr txBox="1"/>
          <p:nvPr/>
        </p:nvSpPr>
        <p:spPr>
          <a:xfrm>
            <a:off x="409278" y="3829676"/>
            <a:ext cx="10750722"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Century Gothic" panose="020B0502020202020204" pitchFamily="34" charset="0"/>
              </a:rPr>
              <a:t>Sprinkle a small amount of water onto the filter paper before filtering so it sticks to the funnel.</a:t>
            </a:r>
          </a:p>
          <a:p>
            <a:pPr marL="285750" indent="-285750">
              <a:buFont typeface="Arial" panose="020B0604020202020204" pitchFamily="34" charset="0"/>
              <a:buChar char="•"/>
            </a:pPr>
            <a:r>
              <a:rPr lang="en-US" sz="2400" dirty="0">
                <a:latin typeface="Century Gothic" panose="020B0502020202020204" pitchFamily="34" charset="0"/>
              </a:rPr>
              <a:t>Only pour a small amount of solution into the filter paper at a time.</a:t>
            </a:r>
          </a:p>
          <a:p>
            <a:pPr marL="285750" indent="-285750">
              <a:buFont typeface="Arial" panose="020B0604020202020204" pitchFamily="34" charset="0"/>
              <a:buChar char="•"/>
            </a:pPr>
            <a:r>
              <a:rPr lang="en-US" sz="2400" dirty="0">
                <a:latin typeface="Century Gothic" panose="020B0502020202020204" pitchFamily="34" charset="0"/>
              </a:rPr>
              <a:t>Give it time to drip through the filter paper. Don’t swirl the funnel or poke with a glass rod!</a:t>
            </a:r>
          </a:p>
        </p:txBody>
      </p:sp>
    </p:spTree>
    <p:extLst>
      <p:ext uri="{BB962C8B-B14F-4D97-AF65-F5344CB8AC3E}">
        <p14:creationId xmlns:p14="http://schemas.microsoft.com/office/powerpoint/2010/main" val="2271709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48FE9A2A-CAFF-4997-BF03-FCC62AC50F84}"/>
              </a:ext>
            </a:extLst>
          </p:cNvPr>
          <p:cNvSpPr txBox="1"/>
          <p:nvPr/>
        </p:nvSpPr>
        <p:spPr>
          <a:xfrm>
            <a:off x="447300" y="1000433"/>
            <a:ext cx="9634796" cy="4524315"/>
          </a:xfrm>
          <a:prstGeom prst="rect">
            <a:avLst/>
          </a:prstGeom>
          <a:noFill/>
        </p:spPr>
        <p:txBody>
          <a:bodyPr wrap="square" rtlCol="0">
            <a:spAutoFit/>
          </a:bodyPr>
          <a:lstStyle/>
          <a:p>
            <a:pPr marL="457200" indent="-457200">
              <a:buAutoNum type="arabicPeriod"/>
            </a:pPr>
            <a:r>
              <a:rPr lang="en-US" sz="2400" dirty="0">
                <a:latin typeface="Century Gothic" panose="020B0502020202020204" pitchFamily="34" charset="0"/>
              </a:rPr>
              <a:t>The volume of a liquid in a cylinder is measured from the highest point of the meniscus.</a:t>
            </a:r>
          </a:p>
          <a:p>
            <a:pPr marL="457200" indent="-457200">
              <a:buAutoNum type="arabicPeriod"/>
            </a:pPr>
            <a:endParaRPr lang="en-US" sz="2400" dirty="0">
              <a:latin typeface="Century Gothic" panose="020B0502020202020204" pitchFamily="34" charset="0"/>
            </a:endParaRPr>
          </a:p>
          <a:p>
            <a:pPr marL="457200" indent="-457200">
              <a:buAutoNum type="arabicPeriod"/>
            </a:pPr>
            <a:r>
              <a:rPr lang="en-US" sz="2400" dirty="0">
                <a:latin typeface="Century Gothic" panose="020B0502020202020204" pitchFamily="34" charset="0"/>
              </a:rPr>
              <a:t>Which graduated cylinder is more accurate than a beaker when measuring the volume of a liquid.</a:t>
            </a:r>
          </a:p>
          <a:p>
            <a:pPr marL="457200" indent="-457200">
              <a:buAutoNum type="arabicPeriod"/>
            </a:pPr>
            <a:endParaRPr lang="en-US" sz="2400" dirty="0">
              <a:latin typeface="Century Gothic" panose="020B0502020202020204" pitchFamily="34" charset="0"/>
            </a:endParaRPr>
          </a:p>
          <a:p>
            <a:pPr marL="457200" indent="-457200">
              <a:buAutoNum type="arabicPeriod"/>
            </a:pPr>
            <a:r>
              <a:rPr lang="en-US" sz="2400" dirty="0">
                <a:latin typeface="Century Gothic" panose="020B0502020202020204" pitchFamily="34" charset="0"/>
              </a:rPr>
              <a:t>Pure crystals should only be one colour.</a:t>
            </a:r>
          </a:p>
          <a:p>
            <a:pPr marL="457200" indent="-457200">
              <a:buAutoNum type="arabicPeriod"/>
            </a:pPr>
            <a:endParaRPr lang="en-US" sz="2400" dirty="0">
              <a:latin typeface="Century Gothic" panose="020B0502020202020204" pitchFamily="34" charset="0"/>
            </a:endParaRPr>
          </a:p>
          <a:p>
            <a:pPr marL="457200" indent="-457200">
              <a:buAutoNum type="arabicPeriod"/>
            </a:pPr>
            <a:r>
              <a:rPr lang="en-US" sz="2400" dirty="0">
                <a:latin typeface="Century Gothic" panose="020B0502020202020204" pitchFamily="34" charset="0"/>
              </a:rPr>
              <a:t>Large crystals form fast whereas small crystals form slowly.</a:t>
            </a:r>
          </a:p>
          <a:p>
            <a:pPr marL="457200" indent="-457200">
              <a:buAutoNum type="arabicPeriod"/>
            </a:pPr>
            <a:endParaRPr lang="en-US" sz="2400" dirty="0">
              <a:latin typeface="Century Gothic" panose="020B0502020202020204" pitchFamily="34" charset="0"/>
            </a:endParaRPr>
          </a:p>
          <a:p>
            <a:pPr marL="457200" indent="-457200">
              <a:buAutoNum type="arabicPeriod"/>
            </a:pPr>
            <a:r>
              <a:rPr lang="en-US" sz="2400" dirty="0">
                <a:latin typeface="Century Gothic" panose="020B0502020202020204" pitchFamily="34" charset="0"/>
              </a:rPr>
              <a:t>When making soluble salts, the acid is gently heated to evaporate the water before </a:t>
            </a:r>
            <a:r>
              <a:rPr lang="en-US" sz="2400" dirty="0" err="1">
                <a:latin typeface="Century Gothic" panose="020B0502020202020204" pitchFamily="34" charset="0"/>
              </a:rPr>
              <a:t>crystallisation</a:t>
            </a:r>
            <a:endParaRPr lang="en-US" sz="2400" dirty="0">
              <a:latin typeface="Century Gothic" panose="020B0502020202020204" pitchFamily="34" charset="0"/>
            </a:endParaRPr>
          </a:p>
        </p:txBody>
      </p:sp>
      <p:sp>
        <p:nvSpPr>
          <p:cNvPr id="2" name="Title 1">
            <a:extLst>
              <a:ext uri="{FF2B5EF4-FFF2-40B4-BE49-F238E27FC236}">
                <a16:creationId xmlns:a16="http://schemas.microsoft.com/office/drawing/2014/main" id="{2E4A6C83-3E16-0F4F-BCEA-85173A93CC7D}"/>
              </a:ext>
            </a:extLst>
          </p:cNvPr>
          <p:cNvSpPr>
            <a:spLocks noGrp="1"/>
          </p:cNvSpPr>
          <p:nvPr>
            <p:ph type="title"/>
          </p:nvPr>
        </p:nvSpPr>
        <p:spPr>
          <a:xfrm>
            <a:off x="513348" y="-19511"/>
            <a:ext cx="10747752" cy="877126"/>
          </a:xfrm>
        </p:spPr>
        <p:txBody>
          <a:bodyPr>
            <a:normAutofit fontScale="90000"/>
          </a:bodyPr>
          <a:lstStyle/>
          <a:p>
            <a:pPr lvl="0">
              <a:spcBef>
                <a:spcPts val="0"/>
              </a:spcBef>
            </a:pPr>
            <a:r>
              <a:rPr lang="en-GB" sz="2800">
                <a:solidFill>
                  <a:schemeClr val="dk1"/>
                </a:solidFill>
                <a:latin typeface="Century Gothic"/>
                <a:ea typeface="Century Gothic"/>
                <a:cs typeface="Century Gothic"/>
                <a:sym typeface="Century Gothic"/>
              </a:rPr>
              <a:t>Use thumbs up or down to show if each statement is true or false.</a:t>
            </a:r>
            <a:br>
              <a:rPr lang="en-GB" sz="2800">
                <a:solidFill>
                  <a:schemeClr val="dk1"/>
                </a:solidFill>
                <a:latin typeface="Century Gothic"/>
                <a:ea typeface="Century Gothic"/>
                <a:cs typeface="Century Gothic"/>
                <a:sym typeface="Century Gothic"/>
              </a:rPr>
            </a:br>
            <a:r>
              <a:rPr lang="en-GB" sz="2800">
                <a:solidFill>
                  <a:schemeClr val="dk1"/>
                </a:solidFill>
                <a:latin typeface="Century Gothic"/>
                <a:ea typeface="Century Gothic"/>
                <a:cs typeface="Century Gothic"/>
                <a:sym typeface="Century Gothic"/>
              </a:rPr>
              <a:t>Rewrite the false statements to make them true.</a:t>
            </a:r>
            <a:endParaRPr lang="en-US"/>
          </a:p>
        </p:txBody>
      </p:sp>
      <p:pic>
        <p:nvPicPr>
          <p:cNvPr id="12" name="Google Shape;175;p5" descr="Thumbs up sign">
            <a:extLst>
              <a:ext uri="{FF2B5EF4-FFF2-40B4-BE49-F238E27FC236}">
                <a16:creationId xmlns:a16="http://schemas.microsoft.com/office/drawing/2014/main" id="{343D6492-DA2D-184D-AF26-B010FCF88579}"/>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755408" y="2036322"/>
            <a:ext cx="677333" cy="677333"/>
          </a:xfrm>
          <a:prstGeom prst="rect">
            <a:avLst/>
          </a:prstGeom>
          <a:noFill/>
          <a:ln>
            <a:noFill/>
          </a:ln>
        </p:spPr>
      </p:pic>
      <p:pic>
        <p:nvPicPr>
          <p:cNvPr id="15" name="Google Shape;178;p5" descr="Thumbs up sign">
            <a:extLst>
              <a:ext uri="{FF2B5EF4-FFF2-40B4-BE49-F238E27FC236}">
                <a16:creationId xmlns:a16="http://schemas.microsoft.com/office/drawing/2014/main" id="{042E04FB-1BFE-EA46-A88E-9BC17A977996}"/>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10800000">
            <a:off x="10752667" y="949684"/>
            <a:ext cx="677333" cy="677333"/>
          </a:xfrm>
          <a:prstGeom prst="rect">
            <a:avLst/>
          </a:prstGeom>
          <a:noFill/>
          <a:ln>
            <a:noFill/>
          </a:ln>
        </p:spPr>
      </p:pic>
      <p:pic>
        <p:nvPicPr>
          <p:cNvPr id="17" name="Google Shape;180;p5" descr="Thumbs up sign">
            <a:extLst>
              <a:ext uri="{FF2B5EF4-FFF2-40B4-BE49-F238E27FC236}">
                <a16:creationId xmlns:a16="http://schemas.microsoft.com/office/drawing/2014/main" id="{78E135AE-361A-5B43-8B48-FC67D1E354EF}"/>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10800000">
            <a:off x="10774863" y="3947056"/>
            <a:ext cx="677333" cy="677333"/>
          </a:xfrm>
          <a:prstGeom prst="rect">
            <a:avLst/>
          </a:prstGeom>
          <a:noFill/>
          <a:ln>
            <a:noFill/>
          </a:ln>
        </p:spPr>
      </p:pic>
      <p:sp>
        <p:nvSpPr>
          <p:cNvPr id="18" name="Google Shape;181;p5">
            <a:extLst>
              <a:ext uri="{FF2B5EF4-FFF2-40B4-BE49-F238E27FC236}">
                <a16:creationId xmlns:a16="http://schemas.microsoft.com/office/drawing/2014/main" id="{5D034542-2B55-E04B-8478-28DAB3385F96}"/>
              </a:ext>
            </a:extLst>
          </p:cNvPr>
          <p:cNvSpPr txBox="1"/>
          <p:nvPr/>
        </p:nvSpPr>
        <p:spPr>
          <a:xfrm>
            <a:off x="937861" y="1707466"/>
            <a:ext cx="6567824"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accent1"/>
                </a:solidFill>
                <a:latin typeface="Century Gothic"/>
                <a:ea typeface="Century Gothic"/>
                <a:cs typeface="Century Gothic"/>
                <a:sym typeface="Century Gothic"/>
              </a:rPr>
              <a:t>It is read from the BOTTOM of the meniscus</a:t>
            </a:r>
            <a:endParaRPr b="1" dirty="0">
              <a:solidFill>
                <a:schemeClr val="accent1"/>
              </a:solidFill>
            </a:endParaRPr>
          </a:p>
        </p:txBody>
      </p:sp>
      <p:sp>
        <p:nvSpPr>
          <p:cNvPr id="20" name="Google Shape;183;p5">
            <a:extLst>
              <a:ext uri="{FF2B5EF4-FFF2-40B4-BE49-F238E27FC236}">
                <a16:creationId xmlns:a16="http://schemas.microsoft.com/office/drawing/2014/main" id="{0D071170-3E0F-214F-B771-2C6B0B169D11}"/>
              </a:ext>
            </a:extLst>
          </p:cNvPr>
          <p:cNvSpPr txBox="1"/>
          <p:nvPr/>
        </p:nvSpPr>
        <p:spPr>
          <a:xfrm>
            <a:off x="957315" y="5401226"/>
            <a:ext cx="8161396"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accent1"/>
                </a:solidFill>
                <a:latin typeface="Century Gothic"/>
                <a:ea typeface="Century Gothic"/>
                <a:cs typeface="Century Gothic"/>
                <a:sym typeface="Century Gothic"/>
              </a:rPr>
              <a:t>Acid is heated so that the neutralisation reaction happens faster</a:t>
            </a:r>
            <a:endParaRPr b="1" dirty="0">
              <a:solidFill>
                <a:schemeClr val="accent1"/>
              </a:solidFill>
            </a:endParaRPr>
          </a:p>
        </p:txBody>
      </p:sp>
      <p:sp>
        <p:nvSpPr>
          <p:cNvPr id="22" name="Google Shape;182;p5">
            <a:extLst>
              <a:ext uri="{FF2B5EF4-FFF2-40B4-BE49-F238E27FC236}">
                <a16:creationId xmlns:a16="http://schemas.microsoft.com/office/drawing/2014/main" id="{87DDB045-80ED-46A9-B159-B5A689DF9724}"/>
              </a:ext>
            </a:extLst>
          </p:cNvPr>
          <p:cNvSpPr txBox="1"/>
          <p:nvPr/>
        </p:nvSpPr>
        <p:spPr>
          <a:xfrm>
            <a:off x="898951" y="4311638"/>
            <a:ext cx="9634796"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accent1"/>
                </a:solidFill>
                <a:latin typeface="Century Gothic"/>
                <a:ea typeface="Century Gothic"/>
                <a:cs typeface="Century Gothic"/>
                <a:sym typeface="Century Gothic"/>
              </a:rPr>
              <a:t>Large crystals form SLOW whereas small crystals form FAST.</a:t>
            </a:r>
            <a:endParaRPr b="1" dirty="0">
              <a:solidFill>
                <a:schemeClr val="accent1"/>
              </a:solidFill>
            </a:endParaRPr>
          </a:p>
        </p:txBody>
      </p:sp>
      <p:pic>
        <p:nvPicPr>
          <p:cNvPr id="23" name="Google Shape;176;p5" descr="Thumbs up sign">
            <a:extLst>
              <a:ext uri="{FF2B5EF4-FFF2-40B4-BE49-F238E27FC236}">
                <a16:creationId xmlns:a16="http://schemas.microsoft.com/office/drawing/2014/main" id="{C851D9BE-87FA-464F-96E6-342DB93E3A93}"/>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755408" y="3075720"/>
            <a:ext cx="677333" cy="677333"/>
          </a:xfrm>
          <a:prstGeom prst="rect">
            <a:avLst/>
          </a:prstGeom>
          <a:noFill/>
          <a:ln>
            <a:noFill/>
          </a:ln>
        </p:spPr>
      </p:pic>
      <p:pic>
        <p:nvPicPr>
          <p:cNvPr id="25" name="Google Shape;180;p5" descr="Thumbs up sign">
            <a:extLst>
              <a:ext uri="{FF2B5EF4-FFF2-40B4-BE49-F238E27FC236}">
                <a16:creationId xmlns:a16="http://schemas.microsoft.com/office/drawing/2014/main" id="{57C40EAD-1D57-45BC-AD23-F3DAE540C0C6}"/>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10800000">
            <a:off x="10755408" y="4764174"/>
            <a:ext cx="677333" cy="677333"/>
          </a:xfrm>
          <a:prstGeom prst="rect">
            <a:avLst/>
          </a:prstGeom>
          <a:noFill/>
          <a:ln>
            <a:noFill/>
          </a:ln>
        </p:spPr>
      </p:pic>
    </p:spTree>
    <p:extLst>
      <p:ext uri="{BB962C8B-B14F-4D97-AF65-F5344CB8AC3E}">
        <p14:creationId xmlns:p14="http://schemas.microsoft.com/office/powerpoint/2010/main" val="243053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MediaLengthInSeconds xmlns="9dd66dd2-dc2f-4e10-8286-f1da66314693" xsi:nil="true"/>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6026116-E9D5-4F87-B938-0DF5374024E4}">
  <ds:schemaRefs>
    <ds:schemaRef ds:uri="http://schemas.microsoft.com/sharepoint/v3/contenttype/forms"/>
  </ds:schemaRefs>
</ds:datastoreItem>
</file>

<file path=customXml/itemProps2.xml><?xml version="1.0" encoding="utf-8"?>
<ds:datastoreItem xmlns:ds="http://schemas.openxmlformats.org/officeDocument/2006/customXml" ds:itemID="{45E5FBBE-74D2-4387-9E5E-B1779B07D9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A7C52F6-6439-472E-AD60-87C1F3809066}">
  <ds:schemaRefs>
    <ds:schemaRef ds:uri="http://www.w3.org/XML/1998/namespace"/>
    <ds:schemaRef ds:uri="http://schemas.microsoft.com/office/2006/documentManagement/types"/>
    <ds:schemaRef ds:uri="http://purl.org/dc/terms/"/>
    <ds:schemaRef ds:uri="http://purl.org/dc/dcmitype/"/>
    <ds:schemaRef ds:uri="http://purl.org/dc/elements/1.1/"/>
    <ds:schemaRef ds:uri="http://schemas.microsoft.com/office/infopath/2007/PartnerControls"/>
    <ds:schemaRef ds:uri="9dd66dd2-dc2f-4e10-8286-f1da66314693"/>
    <ds:schemaRef ds:uri="http://schemas.openxmlformats.org/package/2006/metadata/core-properties"/>
    <ds:schemaRef ds:uri="e7f29ac3-c74a-46a7-9e80-ec6458dc319f"/>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21372</TotalTime>
  <Words>5210</Words>
  <Application>Microsoft Macintosh PowerPoint</Application>
  <PresentationFormat>Widescreen</PresentationFormat>
  <Paragraphs>355</Paragraphs>
  <Slides>20</Slides>
  <Notes>19</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Century Gothic</vt:lpstr>
      <vt:lpstr>Georgia</vt:lpstr>
      <vt:lpstr>Wingdings</vt:lpstr>
      <vt:lpstr>1_B2.2.11 Feedback lesson</vt:lpstr>
      <vt:lpstr>Making this resource work for you</vt:lpstr>
      <vt:lpstr>Making Soluble Salts 2</vt:lpstr>
      <vt:lpstr>C3.2.11</vt:lpstr>
      <vt:lpstr>PowerPoint Presentation</vt:lpstr>
      <vt:lpstr>This is the fix-it portion of the lesson</vt:lpstr>
      <vt:lpstr>Let’s examine our copper sulfate crystals carefully</vt:lpstr>
      <vt:lpstr>Measuring volume of liquids</vt:lpstr>
      <vt:lpstr>Evaluating our method</vt:lpstr>
      <vt:lpstr>Use thumbs up or down to show if each statement is true or false. Rewrite the false statements to make them true.</vt:lpstr>
      <vt:lpstr>Read this basic method to prepare a soluble salt.</vt:lpstr>
      <vt:lpstr>Drill</vt:lpstr>
      <vt:lpstr>Drill answers</vt:lpstr>
      <vt:lpstr>I: Improving a method</vt:lpstr>
      <vt:lpstr>PowerPoint Presentation</vt:lpstr>
      <vt:lpstr>PowerPoint Presentation</vt:lpstr>
      <vt:lpstr>PowerPoint Presentation</vt:lpstr>
      <vt:lpstr>Complete the worksheet</vt:lpstr>
      <vt:lpstr>Making soluble salts - calculating concentrations</vt:lpstr>
      <vt:lpstr>PowerPoint Presentation</vt:lpstr>
      <vt:lpstr>PowerPoint Presentation</vt:lpstr>
    </vt:vector>
  </TitlesOfParts>
  <Company>ARK Kingsway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177</cp:revision>
  <dcterms:created xsi:type="dcterms:W3CDTF">2019-03-21T11:24:14Z</dcterms:created>
  <dcterms:modified xsi:type="dcterms:W3CDTF">2025-02-11T14:46:24Z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75136100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ComplianceAssetId">
    <vt:lpwstr/>
  </property>
  <property fmtid="{D5CDD505-2E9C-101B-9397-08002B2CF9AE}" pid="8" name="TemplateUrl">
    <vt:lpwstr/>
  </property>
  <property fmtid="{D5CDD505-2E9C-101B-9397-08002B2CF9AE}" pid="9" name="TriggerFlowInfo">
    <vt:lpwstr/>
  </property>
</Properties>
</file>